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87" r:id="rId31"/>
    <p:sldId id="288" r:id="rId32"/>
  </p:sldIdLst>
  <p:sldSz cx="12192000" cy="6858000"/>
  <p:notesSz cx="6858000" cy="9144000"/>
  <p:defaultTextStyle>
    <a:defPPr lvl="0">
      <a:defRPr lang="es-MX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B09720B-36C5-4822-BE05-518ADF2EBA3E}" type="doc">
      <dgm:prSet loTypeId="urn:microsoft.com/office/officeart/2005/8/layout/default#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00E8E195-B42E-423E-AF0E-2BD6570FDE78}">
      <dgm:prSet custT="1"/>
      <dgm:spPr>
        <a:xfrm>
          <a:off x="6331495" y="324752"/>
          <a:ext cx="3810668" cy="1657211"/>
        </a:xfrm>
        <a:prstGeom prst="rect">
          <a:avLst/>
        </a:prstGeom>
        <a:solidFill>
          <a:srgbClr val="C2BC80">
            <a:lumMod val="7500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s-MX" sz="2400" b="1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Testigo</a:t>
          </a:r>
          <a:r>
            <a:rPr lang="es-MX" sz="2400" b="1" baseline="0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 del amor de CRISTO y de su Misericordia</a:t>
          </a:r>
          <a:endParaRPr lang="es-MX" sz="2400" b="1" dirty="0">
            <a:solidFill>
              <a:srgbClr val="000000"/>
            </a:solidFill>
            <a:latin typeface="Calibri"/>
            <a:ea typeface="+mn-ea"/>
            <a:cs typeface="+mn-cs"/>
          </a:endParaRPr>
        </a:p>
      </dgm:t>
    </dgm:pt>
    <dgm:pt modelId="{88181251-7776-40C1-AAE0-8600B7F6215D}" type="parTrans" cxnId="{085EA628-C23D-467F-8DD5-F461A312B2BD}">
      <dgm:prSet/>
      <dgm:spPr/>
      <dgm:t>
        <a:bodyPr/>
        <a:lstStyle/>
        <a:p>
          <a:endParaRPr lang="es-MX"/>
        </a:p>
      </dgm:t>
    </dgm:pt>
    <dgm:pt modelId="{DC872405-39B9-4569-8F25-CCED3319C8D2}" type="sibTrans" cxnId="{085EA628-C23D-467F-8DD5-F461A312B2BD}">
      <dgm:prSet/>
      <dgm:spPr/>
      <dgm:t>
        <a:bodyPr/>
        <a:lstStyle/>
        <a:p>
          <a:endParaRPr lang="es-MX"/>
        </a:p>
      </dgm:t>
    </dgm:pt>
    <dgm:pt modelId="{C02739BC-70B7-450E-B346-3A006AED3F14}">
      <dgm:prSet custT="1"/>
      <dgm:spPr>
        <a:xfrm>
          <a:off x="1002909" y="324752"/>
          <a:ext cx="4427802" cy="1770578"/>
        </a:xfrm>
        <a:prstGeom prst="rect">
          <a:avLst/>
        </a:prstGeom>
        <a:solidFill>
          <a:srgbClr val="E48312">
            <a:lumMod val="60000"/>
            <a:lumOff val="4000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s-MX" sz="2400" b="1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Actitud pastoral como servidor de la fe</a:t>
          </a:r>
          <a:endParaRPr lang="es-MX" sz="2400" b="1" dirty="0">
            <a:solidFill>
              <a:srgbClr val="000000"/>
            </a:solidFill>
            <a:latin typeface="Calibri"/>
            <a:ea typeface="+mn-ea"/>
            <a:cs typeface="+mn-cs"/>
          </a:endParaRPr>
        </a:p>
      </dgm:t>
    </dgm:pt>
    <dgm:pt modelId="{13DE5742-5527-45D9-8032-BFAD4B028F5E}" type="parTrans" cxnId="{FE28011E-5481-44A2-9ED6-3519B3D85049}">
      <dgm:prSet/>
      <dgm:spPr/>
      <dgm:t>
        <a:bodyPr/>
        <a:lstStyle/>
        <a:p>
          <a:endParaRPr lang="es-MX"/>
        </a:p>
      </dgm:t>
    </dgm:pt>
    <dgm:pt modelId="{4BA480CA-E8CC-418B-A35C-5C21126574A2}" type="sibTrans" cxnId="{FE28011E-5481-44A2-9ED6-3519B3D85049}">
      <dgm:prSet/>
      <dgm:spPr/>
      <dgm:t>
        <a:bodyPr/>
        <a:lstStyle/>
        <a:p>
          <a:endParaRPr lang="es-MX"/>
        </a:p>
      </dgm:t>
    </dgm:pt>
    <dgm:pt modelId="{266317EA-CD31-406A-BCE2-B222E2478A6A}">
      <dgm:prSet custT="1"/>
      <dgm:spPr>
        <a:xfrm>
          <a:off x="658934" y="2159278"/>
          <a:ext cx="3953539" cy="2764961"/>
        </a:xfrm>
        <a:prstGeom prst="rect">
          <a:avLst/>
        </a:prstGeom>
        <a:solidFill>
          <a:sysClr val="window" lastClr="FFFFFF">
            <a:lumMod val="75000"/>
          </a:sys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s-MX" sz="2400" b="1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Guía espiritual que vive y anuncia la conversión personal y pastoral.</a:t>
          </a:r>
          <a:endParaRPr lang="es-MX" sz="2400" b="1" dirty="0">
            <a:solidFill>
              <a:srgbClr val="000000"/>
            </a:solidFill>
            <a:latin typeface="Calibri"/>
            <a:ea typeface="+mn-ea"/>
            <a:cs typeface="+mn-cs"/>
          </a:endParaRPr>
        </a:p>
      </dgm:t>
    </dgm:pt>
    <dgm:pt modelId="{F96CA827-A1A3-4AA7-AE15-69672D0FD082}" type="parTrans" cxnId="{863D1AC4-5E91-4274-9077-0F8806C53388}">
      <dgm:prSet/>
      <dgm:spPr/>
      <dgm:t>
        <a:bodyPr/>
        <a:lstStyle/>
        <a:p>
          <a:endParaRPr lang="es-MX"/>
        </a:p>
      </dgm:t>
    </dgm:pt>
    <dgm:pt modelId="{F3EC8A4D-ADFF-4C9A-A927-B221E28D79ED}" type="sibTrans" cxnId="{863D1AC4-5E91-4274-9077-0F8806C53388}">
      <dgm:prSet/>
      <dgm:spPr/>
      <dgm:t>
        <a:bodyPr/>
        <a:lstStyle/>
        <a:p>
          <a:endParaRPr lang="es-MX"/>
        </a:p>
      </dgm:t>
    </dgm:pt>
    <dgm:pt modelId="{E796D331-9E93-45B9-B9E7-556E1B1FB1FC}">
      <dgm:prSet custT="1"/>
      <dgm:spPr>
        <a:xfrm>
          <a:off x="4999659" y="2234245"/>
          <a:ext cx="5750811" cy="2221679"/>
        </a:xfrm>
        <a:prstGeom prst="rect">
          <a:avLst/>
        </a:prstGeom>
        <a:solidFill>
          <a:srgbClr val="CCDDEA">
            <a:lumMod val="9000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</a:ln>
        <a:effectLst/>
      </dgm:spPr>
      <dgm:t>
        <a:bodyPr/>
        <a:lstStyle/>
        <a:p>
          <a:r>
            <a:rPr lang="es-MX" sz="2400" b="1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Factor</a:t>
          </a:r>
          <a:r>
            <a:rPr lang="es-MX" sz="2400" b="1" baseline="0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 de Unión y Fraternidad, heraldo de la justicia y de la verdad.</a:t>
          </a:r>
          <a:endParaRPr lang="es-MX" sz="2400" b="1" dirty="0">
            <a:solidFill>
              <a:srgbClr val="000000"/>
            </a:solidFill>
            <a:latin typeface="Calibri"/>
            <a:ea typeface="+mn-ea"/>
            <a:cs typeface="+mn-cs"/>
          </a:endParaRPr>
        </a:p>
      </dgm:t>
    </dgm:pt>
    <dgm:pt modelId="{892A36C3-65A2-4CDA-843C-ED230D287093}" type="parTrans" cxnId="{73512522-2C49-40E9-AE6F-797A27E3E178}">
      <dgm:prSet/>
      <dgm:spPr/>
      <dgm:t>
        <a:bodyPr/>
        <a:lstStyle/>
        <a:p>
          <a:endParaRPr lang="es-MX"/>
        </a:p>
      </dgm:t>
    </dgm:pt>
    <dgm:pt modelId="{0B78C06D-8FD9-46E4-AFAA-10A704D56766}" type="sibTrans" cxnId="{73512522-2C49-40E9-AE6F-797A27E3E178}">
      <dgm:prSet/>
      <dgm:spPr/>
      <dgm:t>
        <a:bodyPr/>
        <a:lstStyle/>
        <a:p>
          <a:endParaRPr lang="es-MX"/>
        </a:p>
      </dgm:t>
    </dgm:pt>
    <dgm:pt modelId="{B0398DAC-8837-4548-BA3D-6683B5C70760}" type="pres">
      <dgm:prSet presAssocID="{5B09720B-36C5-4822-BE05-518ADF2EBA3E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MX"/>
        </a:p>
      </dgm:t>
    </dgm:pt>
    <dgm:pt modelId="{5890E486-D4D9-4D44-8338-D935053B3C91}" type="pres">
      <dgm:prSet presAssocID="{C02739BC-70B7-450E-B346-3A006AED3F14}" presName="node" presStyleLbl="node1" presStyleIdx="0" presStyleCnt="4" custScaleX="114359" custScaleY="76216" custLinFactNeighborX="-10046" custLinFactNeighborY="13914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23115BED-9445-411F-934E-1241389B75A0}" type="pres">
      <dgm:prSet presAssocID="{4BA480CA-E8CC-418B-A35C-5C21126574A2}" presName="sibTrans" presStyleCnt="0"/>
      <dgm:spPr/>
    </dgm:pt>
    <dgm:pt modelId="{24F03AA3-07A8-4739-B288-A58CEFEB7F6E}" type="pres">
      <dgm:prSet presAssocID="{00E8E195-B42E-423E-AF0E-2BD6570FDE78}" presName="node" presStyleLbl="node1" presStyleIdx="1" presStyleCnt="4" custScaleX="98420" custScaleY="71336" custLinFactNeighborX="3219" custLinFactNeighborY="11474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C7B01209-B282-47C0-91F0-8CF0F6F045DC}" type="pres">
      <dgm:prSet presAssocID="{DC872405-39B9-4569-8F25-CCED3319C8D2}" presName="sibTrans" presStyleCnt="0"/>
      <dgm:spPr/>
    </dgm:pt>
    <dgm:pt modelId="{C7EAA5C0-C1FA-47E8-9BF5-B14335E1FBB9}" type="pres">
      <dgm:prSet presAssocID="{266317EA-CD31-406A-BCE2-B222E2478A6A}" presName="node" presStyleLbl="node1" presStyleIdx="2" presStyleCnt="4" custScaleX="102110" custScaleY="119020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  <dgm:pt modelId="{B502CD8D-4806-4EE9-AE27-B9102C5295E0}" type="pres">
      <dgm:prSet presAssocID="{F3EC8A4D-ADFF-4C9A-A927-B221E28D79ED}" presName="sibTrans" presStyleCnt="0"/>
      <dgm:spPr/>
    </dgm:pt>
    <dgm:pt modelId="{3E9EF020-5D93-4593-AF4B-3C2A0FE3D880}" type="pres">
      <dgm:prSet presAssocID="{E796D331-9E93-45B9-B9E7-556E1B1FB1FC}" presName="node" presStyleLbl="node1" presStyleIdx="3" presStyleCnt="4" custScaleX="148529" custScaleY="95634" custLinFactNeighborY="-8466">
        <dgm:presLayoutVars>
          <dgm:bulletEnabled val="1"/>
        </dgm:presLayoutVars>
      </dgm:prSet>
      <dgm:spPr/>
      <dgm:t>
        <a:bodyPr/>
        <a:lstStyle/>
        <a:p>
          <a:endParaRPr lang="es-MX"/>
        </a:p>
      </dgm:t>
    </dgm:pt>
  </dgm:ptLst>
  <dgm:cxnLst>
    <dgm:cxn modelId="{7C926079-E5FE-46EB-8F1E-6C2CD7C94CD1}" type="presOf" srcId="{266317EA-CD31-406A-BCE2-B222E2478A6A}" destId="{C7EAA5C0-C1FA-47E8-9BF5-B14335E1FBB9}" srcOrd="0" destOrd="0" presId="urn:microsoft.com/office/officeart/2005/8/layout/default#1"/>
    <dgm:cxn modelId="{CACD9A4F-349E-433F-AD74-B0FF4097D9DF}" type="presOf" srcId="{00E8E195-B42E-423E-AF0E-2BD6570FDE78}" destId="{24F03AA3-07A8-4739-B288-A58CEFEB7F6E}" srcOrd="0" destOrd="0" presId="urn:microsoft.com/office/officeart/2005/8/layout/default#1"/>
    <dgm:cxn modelId="{863D1AC4-5E91-4274-9077-0F8806C53388}" srcId="{5B09720B-36C5-4822-BE05-518ADF2EBA3E}" destId="{266317EA-CD31-406A-BCE2-B222E2478A6A}" srcOrd="2" destOrd="0" parTransId="{F96CA827-A1A3-4AA7-AE15-69672D0FD082}" sibTransId="{F3EC8A4D-ADFF-4C9A-A927-B221E28D79ED}"/>
    <dgm:cxn modelId="{085EA628-C23D-467F-8DD5-F461A312B2BD}" srcId="{5B09720B-36C5-4822-BE05-518ADF2EBA3E}" destId="{00E8E195-B42E-423E-AF0E-2BD6570FDE78}" srcOrd="1" destOrd="0" parTransId="{88181251-7776-40C1-AAE0-8600B7F6215D}" sibTransId="{DC872405-39B9-4569-8F25-CCED3319C8D2}"/>
    <dgm:cxn modelId="{FE28011E-5481-44A2-9ED6-3519B3D85049}" srcId="{5B09720B-36C5-4822-BE05-518ADF2EBA3E}" destId="{C02739BC-70B7-450E-B346-3A006AED3F14}" srcOrd="0" destOrd="0" parTransId="{13DE5742-5527-45D9-8032-BFAD4B028F5E}" sibTransId="{4BA480CA-E8CC-418B-A35C-5C21126574A2}"/>
    <dgm:cxn modelId="{B93A8AFD-D8F9-41B4-B509-A5C1996CD1AC}" type="presOf" srcId="{E796D331-9E93-45B9-B9E7-556E1B1FB1FC}" destId="{3E9EF020-5D93-4593-AF4B-3C2A0FE3D880}" srcOrd="0" destOrd="0" presId="urn:microsoft.com/office/officeart/2005/8/layout/default#1"/>
    <dgm:cxn modelId="{72F2E3BE-B50E-499F-89DC-6EDC50666A19}" type="presOf" srcId="{C02739BC-70B7-450E-B346-3A006AED3F14}" destId="{5890E486-D4D9-4D44-8338-D935053B3C91}" srcOrd="0" destOrd="0" presId="urn:microsoft.com/office/officeart/2005/8/layout/default#1"/>
    <dgm:cxn modelId="{151F290F-D9B2-4AAD-B574-939F8045789D}" type="presOf" srcId="{5B09720B-36C5-4822-BE05-518ADF2EBA3E}" destId="{B0398DAC-8837-4548-BA3D-6683B5C70760}" srcOrd="0" destOrd="0" presId="urn:microsoft.com/office/officeart/2005/8/layout/default#1"/>
    <dgm:cxn modelId="{73512522-2C49-40E9-AE6F-797A27E3E178}" srcId="{5B09720B-36C5-4822-BE05-518ADF2EBA3E}" destId="{E796D331-9E93-45B9-B9E7-556E1B1FB1FC}" srcOrd="3" destOrd="0" parTransId="{892A36C3-65A2-4CDA-843C-ED230D287093}" sibTransId="{0B78C06D-8FD9-46E4-AFAA-10A704D56766}"/>
    <dgm:cxn modelId="{60940CCD-ED1C-44CA-8A84-41B2D7F1FB74}" type="presParOf" srcId="{B0398DAC-8837-4548-BA3D-6683B5C70760}" destId="{5890E486-D4D9-4D44-8338-D935053B3C91}" srcOrd="0" destOrd="0" presId="urn:microsoft.com/office/officeart/2005/8/layout/default#1"/>
    <dgm:cxn modelId="{174E63D0-8899-4235-A7DE-7F763B82E3C1}" type="presParOf" srcId="{B0398DAC-8837-4548-BA3D-6683B5C70760}" destId="{23115BED-9445-411F-934E-1241389B75A0}" srcOrd="1" destOrd="0" presId="urn:microsoft.com/office/officeart/2005/8/layout/default#1"/>
    <dgm:cxn modelId="{148B136C-3471-4858-A50E-5F66981ADA1C}" type="presParOf" srcId="{B0398DAC-8837-4548-BA3D-6683B5C70760}" destId="{24F03AA3-07A8-4739-B288-A58CEFEB7F6E}" srcOrd="2" destOrd="0" presId="urn:microsoft.com/office/officeart/2005/8/layout/default#1"/>
    <dgm:cxn modelId="{3F6C397D-D6F1-4B4C-BB4A-3A4D8ACF4DE1}" type="presParOf" srcId="{B0398DAC-8837-4548-BA3D-6683B5C70760}" destId="{C7B01209-B282-47C0-91F0-8CF0F6F045DC}" srcOrd="3" destOrd="0" presId="urn:microsoft.com/office/officeart/2005/8/layout/default#1"/>
    <dgm:cxn modelId="{B98CF962-B763-4EED-84AB-0E41690B50BC}" type="presParOf" srcId="{B0398DAC-8837-4548-BA3D-6683B5C70760}" destId="{C7EAA5C0-C1FA-47E8-9BF5-B14335E1FBB9}" srcOrd="4" destOrd="0" presId="urn:microsoft.com/office/officeart/2005/8/layout/default#1"/>
    <dgm:cxn modelId="{BE4498BB-5FA9-49B1-97D6-5DA4890EE111}" type="presParOf" srcId="{B0398DAC-8837-4548-BA3D-6683B5C70760}" destId="{B502CD8D-4806-4EE9-AE27-B9102C5295E0}" srcOrd="5" destOrd="0" presId="urn:microsoft.com/office/officeart/2005/8/layout/default#1"/>
    <dgm:cxn modelId="{60773AED-1C4D-462D-887C-4B20D3495B72}" type="presParOf" srcId="{B0398DAC-8837-4548-BA3D-6683B5C70760}" destId="{3E9EF020-5D93-4593-AF4B-3C2A0FE3D880}" srcOrd="6" destOrd="0" presId="urn:microsoft.com/office/officeart/2005/8/layout/default#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890E486-D4D9-4D44-8338-D935053B3C91}">
      <dsp:nvSpPr>
        <dsp:cNvPr id="0" name=""/>
        <dsp:cNvSpPr/>
      </dsp:nvSpPr>
      <dsp:spPr>
        <a:xfrm>
          <a:off x="1210209" y="308435"/>
          <a:ext cx="4221860" cy="1688227"/>
        </a:xfrm>
        <a:prstGeom prst="rect">
          <a:avLst/>
        </a:prstGeom>
        <a:solidFill>
          <a:srgbClr val="E48312">
            <a:lumMod val="60000"/>
            <a:lumOff val="4000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2400" b="1" kern="1200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Actitud pastoral como servidor de la fe</a:t>
          </a:r>
          <a:endParaRPr lang="es-MX" sz="2400" b="1" kern="1200" dirty="0">
            <a:solidFill>
              <a:srgbClr val="000000"/>
            </a:solidFill>
            <a:latin typeface="Calibri"/>
            <a:ea typeface="+mn-ea"/>
            <a:cs typeface="+mn-cs"/>
          </a:endParaRPr>
        </a:p>
      </dsp:txBody>
      <dsp:txXfrm>
        <a:off x="1210209" y="308435"/>
        <a:ext cx="4221860" cy="1688227"/>
      </dsp:txXfrm>
    </dsp:sp>
    <dsp:sp modelId="{24F03AA3-07A8-4739-B288-A58CEFEB7F6E}">
      <dsp:nvSpPr>
        <dsp:cNvPr id="0" name=""/>
        <dsp:cNvSpPr/>
      </dsp:nvSpPr>
      <dsp:spPr>
        <a:xfrm>
          <a:off x="6290957" y="308435"/>
          <a:ext cx="3633430" cy="1580132"/>
        </a:xfrm>
        <a:prstGeom prst="rect">
          <a:avLst/>
        </a:prstGeom>
        <a:solidFill>
          <a:srgbClr val="C2BC80">
            <a:lumMod val="7500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2400" b="1" kern="1200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Testigo</a:t>
          </a:r>
          <a:r>
            <a:rPr lang="es-MX" sz="2400" b="1" kern="1200" baseline="0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 del amor de CRISTO y de su Misericordia</a:t>
          </a:r>
          <a:endParaRPr lang="es-MX" sz="2400" b="1" kern="1200" dirty="0">
            <a:solidFill>
              <a:srgbClr val="000000"/>
            </a:solidFill>
            <a:latin typeface="Calibri"/>
            <a:ea typeface="+mn-ea"/>
            <a:cs typeface="+mn-cs"/>
          </a:endParaRPr>
        </a:p>
      </dsp:txBody>
      <dsp:txXfrm>
        <a:off x="6290957" y="308435"/>
        <a:ext cx="3633430" cy="1580132"/>
      </dsp:txXfrm>
    </dsp:sp>
    <dsp:sp modelId="{C7EAA5C0-C1FA-47E8-9BF5-B14335E1FBB9}">
      <dsp:nvSpPr>
        <dsp:cNvPr id="0" name=""/>
        <dsp:cNvSpPr/>
      </dsp:nvSpPr>
      <dsp:spPr>
        <a:xfrm>
          <a:off x="882233" y="2057636"/>
          <a:ext cx="3769656" cy="2636359"/>
        </a:xfrm>
        <a:prstGeom prst="rect">
          <a:avLst/>
        </a:prstGeom>
        <a:solidFill>
          <a:sysClr val="window" lastClr="FFFFFF">
            <a:lumMod val="75000"/>
          </a:sys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2400" b="1" kern="1200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Guía espiritual que vive y anuncia la conversión personal y pastoral.</a:t>
          </a:r>
          <a:endParaRPr lang="es-MX" sz="2400" b="1" kern="1200" dirty="0">
            <a:solidFill>
              <a:srgbClr val="000000"/>
            </a:solidFill>
            <a:latin typeface="Calibri"/>
            <a:ea typeface="+mn-ea"/>
            <a:cs typeface="+mn-cs"/>
          </a:endParaRPr>
        </a:p>
      </dsp:txBody>
      <dsp:txXfrm>
        <a:off x="882233" y="2057636"/>
        <a:ext cx="3769656" cy="2636359"/>
      </dsp:txXfrm>
    </dsp:sp>
    <dsp:sp modelId="{3E9EF020-5D93-4593-AF4B-3C2A0FE3D880}">
      <dsp:nvSpPr>
        <dsp:cNvPr id="0" name=""/>
        <dsp:cNvSpPr/>
      </dsp:nvSpPr>
      <dsp:spPr>
        <a:xfrm>
          <a:off x="5021065" y="2129116"/>
          <a:ext cx="5483334" cy="2118346"/>
        </a:xfrm>
        <a:prstGeom prst="rect">
          <a:avLst/>
        </a:prstGeom>
        <a:solidFill>
          <a:srgbClr val="CCDDEA">
            <a:lumMod val="90000"/>
          </a:srgbClr>
        </a:solidFill>
        <a:ln w="15875" cap="flat" cmpd="sng" algn="ctr">
          <a:solidFill>
            <a:sysClr val="window" lastClr="FFFFFF">
              <a:hueOff val="0"/>
              <a:satOff val="0"/>
              <a:lumOff val="0"/>
              <a:alphaOff val="0"/>
            </a:sys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2400" b="1" kern="1200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Factor</a:t>
          </a:r>
          <a:r>
            <a:rPr lang="es-MX" sz="2400" b="1" kern="1200" baseline="0" dirty="0" smtClean="0">
              <a:solidFill>
                <a:srgbClr val="000000"/>
              </a:solidFill>
              <a:latin typeface="Calibri"/>
              <a:ea typeface="+mn-ea"/>
              <a:cs typeface="+mn-cs"/>
            </a:rPr>
            <a:t> de Unión y Fraternidad, heraldo de la justicia y de la verdad.</a:t>
          </a:r>
          <a:endParaRPr lang="es-MX" sz="2400" b="1" kern="1200" dirty="0">
            <a:solidFill>
              <a:srgbClr val="000000"/>
            </a:solidFill>
            <a:latin typeface="Calibri"/>
            <a:ea typeface="+mn-ea"/>
            <a:cs typeface="+mn-cs"/>
          </a:endParaRPr>
        </a:p>
      </dsp:txBody>
      <dsp:txXfrm>
        <a:off x="5021065" y="2129116"/>
        <a:ext cx="5483334" cy="21183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#1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03FD9BA-A6D3-4EC5-AAA2-79359465FF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A8BB0D5-EBA3-452A-A64F-E358078A3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F94E969-93DB-422B-9FCD-EE952C02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B2CEE38-D645-44EE-800E-BFBB7307E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1628D01-280D-4602-822E-A0EEB8359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2769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59BE56-5C10-4036-9C19-911C2D1A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DEF35A1-5DC1-4C43-8367-546D31226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14F57A5-4837-4462-AD7E-D3E8F08D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B66F367-B765-414F-884E-436553632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1D8F76A-05C2-4E78-9FBB-579D90242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9901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695DC1DB-1147-4152-A9D0-B312BE50F1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FB43289-6ADF-4A21-87BE-4204A20B3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A219910-D2D0-4CA5-888C-99E105704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B6E2D15-368E-4218-8734-38D155EB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3DC8664-DC5E-43C3-9648-310357E90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94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9D17CA-A7F7-417E-AE73-44CD48A64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7395E0C-1E9B-48CC-9AA3-C82C31A1C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8BF6D54-69A9-4642-A233-571745CA9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A2FE208-CBAC-4AF1-B285-222DCC87D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F2BE851-3760-456A-9744-80D27C4B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586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BFD1D3A-1DDD-4DEE-BE96-1B6012044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44779E7-8080-4CAB-B1AD-71E4DCE34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F51C3A1-CC25-4194-A464-8856B5314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7F1E839-E2E7-4110-97C6-101030BD6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7A71453-42BC-4D7D-A032-EC3B6E092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3884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AF5F88-1477-467C-ABCC-2AE39D529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4EBD64B-85BA-420A-8870-1BEC78053C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AADF5A2-9A19-4DFD-98F3-51B545F0C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A014CFC-5AFE-44D9-9938-57AFB175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099B304-E78B-4A31-A34A-0BA4120F6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A41DB5F-74CF-4005-801D-3EB35850B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6066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564FB12-C2E3-40BF-A593-D76FB07BC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7A3B921-D661-4C16-97A4-603D71747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5F71644-F2C8-4F41-AE59-E3CC4F6AFB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B9CA9F11-E3A3-492F-9B87-2DB1A3E92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B4A291F-CA9C-4B48-B727-BD8D17777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61CD7D45-122F-4199-85C4-793B5924F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DAEDE53-C6D5-47E9-8BF6-D20585B66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C56061B5-32E5-4864-85C3-E68B37946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25141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0ACD772-9573-4865-BFB3-544EB1C50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EA2F5F7-09CB-47F0-BD49-371A30B49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236F062-4941-45C2-9BE4-E6CF0475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B44506B-28F3-4B5F-BCBF-5A04D3A5A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9983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08E1BB76-CF5B-4ECB-BA20-CD2B9190E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A638116-11F8-4E3A-8CD5-A51BD2FF3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39FE952-DC53-4F95-A2E4-BB21EB76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34561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EEF7A3-E7A2-47D3-ABB7-D372CEC4D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DE7EB32-12FC-4428-AC00-460F22BAC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67ABCDC0-BF88-4339-8A67-E7B8EFF99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8D6D776-73BA-412E-B76D-4B9326799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9B16569-93BE-4B23-9415-F85A24C96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1DEBC23-5854-4377-9CE0-372341B86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3289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1D670A7-4C17-4059-9792-F061E6A25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863F697-81E0-4122-9A93-6817C0043C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68FD60AE-5B5E-4EE1-BF92-1E69C6214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68C8250-FDAE-4D2B-9A96-808E1BB9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6E7AA68-1156-4ECB-A020-BCD25AF7B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632A55A-0E6F-4053-B8CC-61A9AFB30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335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574FB00-17ED-45EF-A194-C1A54D504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3523DC6-394A-4BE0-A484-89E9A85A2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E1F7770-2F7D-46A8-B514-F37A8820C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E00F3-35A4-44F4-A7A1-84DECECC171F}" type="datetimeFigureOut">
              <a:rPr lang="es-MX" smtClean="0"/>
              <a:t>14/09/2019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E3313F0-582D-411A-BB92-FE77F7C706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92B4EF4-8D32-4BFC-99F0-BDE48AB819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896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E16121A-B549-47AF-AE27-363707B5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Picture 12" descr="LOGO EQUIPO ENTRANTE  2019.png">
            <a:extLst>
              <a:ext uri="{FF2B5EF4-FFF2-40B4-BE49-F238E27FC236}">
                <a16:creationId xmlns="" xmlns:a16="http://schemas.microsoft.com/office/drawing/2014/main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8500961" y="2319404"/>
            <a:ext cx="2584433" cy="2666382"/>
          </a:xfrm>
          <a:prstGeom prst="rect">
            <a:avLst/>
          </a:prstGeom>
        </p:spPr>
      </p:pic>
      <p:pic>
        <p:nvPicPr>
          <p:cNvPr id="14" name="Picture 13" descr="1logomfc.png">
            <a:extLst>
              <a:ext uri="{FF2B5EF4-FFF2-40B4-BE49-F238E27FC236}">
                <a16:creationId xmlns="" xmlns:a16="http://schemas.microsoft.com/office/drawing/2014/main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618" y="1848762"/>
            <a:ext cx="1903922" cy="33324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7D216FE0-38E1-4593-B005-7983EC84EA70}"/>
              </a:ext>
            </a:extLst>
          </p:cNvPr>
          <p:cNvSpPr txBox="1"/>
          <p:nvPr/>
        </p:nvSpPr>
        <p:spPr>
          <a:xfrm>
            <a:off x="874427" y="6418872"/>
            <a:ext cx="1037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</a:t>
            </a:r>
            <a:r>
              <a:rPr lang="es-ES_tradnl" i="1" spc="3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Dios</a:t>
            </a:r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, testimonio vivo de santidad"</a:t>
            </a:r>
            <a:endParaRPr lang="en-US" i="1" spc="3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9AED8FB6-5445-4986-9557-CC327502AA90}"/>
              </a:ext>
            </a:extLst>
          </p:cNvPr>
          <p:cNvSpPr txBox="1"/>
          <p:nvPr/>
        </p:nvSpPr>
        <p:spPr>
          <a:xfrm>
            <a:off x="8270543" y="116876"/>
            <a:ext cx="3699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schemeClr val="bg1"/>
                </a:solidFill>
                <a:latin typeface="Century Gothic"/>
                <a:cs typeface="Century Gothic"/>
              </a:rPr>
              <a:t>Equipo Coordinador </a:t>
            </a:r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Nacional</a:t>
            </a:r>
          </a:p>
          <a:p>
            <a:pPr algn="r"/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747EE3DF-8D25-42E5-89C7-2483BDB144FA}"/>
              </a:ext>
            </a:extLst>
          </p:cNvPr>
          <p:cNvSpPr txBox="1"/>
          <p:nvPr/>
        </p:nvSpPr>
        <p:spPr>
          <a:xfrm>
            <a:off x="116426" y="320884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schemeClr val="bg1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3820236" y="2506646"/>
            <a:ext cx="4551528" cy="1844707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3600" b="1" dirty="0" smtClean="0">
                <a:ln w="1905"/>
                <a:solidFill>
                  <a:srgbClr val="FF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Arial Black" panose="020B0A04020102020204" pitchFamily="34" charset="0"/>
              </a:rPr>
              <a:t>SER Y HACER</a:t>
            </a:r>
          </a:p>
          <a:p>
            <a:pPr algn="ctr">
              <a:defRPr/>
            </a:pPr>
            <a:r>
              <a:rPr lang="es-MX" sz="3600" b="1" dirty="0" smtClean="0">
                <a:ln w="1905"/>
                <a:solidFill>
                  <a:srgbClr val="FF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Arial Black" panose="020B0A04020102020204" pitchFamily="34" charset="0"/>
              </a:rPr>
              <a:t>DEL</a:t>
            </a:r>
          </a:p>
          <a:p>
            <a:pPr algn="ctr">
              <a:defRPr/>
            </a:pPr>
            <a:r>
              <a:rPr lang="es-MX" sz="3600" b="1" dirty="0" smtClean="0">
                <a:ln w="1905"/>
                <a:solidFill>
                  <a:srgbClr val="FF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Arial Black" panose="020B0A04020102020204" pitchFamily="34" charset="0"/>
              </a:rPr>
              <a:t>ASISTENTE ECLESIAL</a:t>
            </a:r>
          </a:p>
        </p:txBody>
      </p:sp>
    </p:spTree>
    <p:extLst>
      <p:ext uri="{BB962C8B-B14F-4D97-AF65-F5344CB8AC3E}">
        <p14:creationId xmlns:p14="http://schemas.microsoft.com/office/powerpoint/2010/main" val="396138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182" y="-31335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1199456" y="1844824"/>
            <a:ext cx="60486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JESUCRISTO es modelo de entrega y servicio; Él declaró que había venido a servir y no a ser servido </a:t>
            </a:r>
            <a:r>
              <a:rPr kumimoji="0" lang="es-MX" sz="2400" b="1" i="1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que vino a dar su vida por todos, (</a:t>
            </a:r>
            <a:r>
              <a:rPr kumimoji="0" lang="es-MX" sz="2400" b="1" i="1" u="none" strike="noStrike" kern="0" cap="none" spc="0" normalizeH="0" baseline="0" noProof="0" dirty="0" err="1" smtClean="0">
                <a:ln>
                  <a:noFill/>
                </a:ln>
                <a:effectLst/>
                <a:uLnTx/>
                <a:uFillTx/>
              </a:rPr>
              <a:t>Cfr</a:t>
            </a:r>
            <a:r>
              <a:rPr kumimoji="0" lang="es-MX" sz="2400" b="1" i="1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, Mt 20, 28)  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y lo testimoniaba con la intensa actividad apostólica que realizaba gracias a que siempre conservó su gran intimidad con el Padre a través de la oración</a:t>
            </a:r>
          </a:p>
        </p:txBody>
      </p:sp>
      <p:pic>
        <p:nvPicPr>
          <p:cNvPr id="5" name="Picture 2" descr="C:\Users\MFC002\Pictures\2014-06-20 apostolsanpablo\apostolsanpablo 00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2184" y="2060848"/>
            <a:ext cx="3455979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66195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623392" y="1052736"/>
            <a:ext cx="705678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</a:rPr>
              <a:t>San Pablo al dirigirse a los creyentes en </a:t>
            </a:r>
            <a:r>
              <a:rPr kumimoji="0" lang="es-MX" sz="24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</a:rPr>
              <a:t>Efeso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BD582C">
                    <a:lumMod val="50000"/>
                  </a:srgbClr>
                </a:solidFill>
                <a:effectLst/>
                <a:uLnTx/>
                <a:uFillTx/>
              </a:rPr>
              <a:t> los exhortaba con éstas palabras: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1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“Jamás dejé de anunciarles y enseñarles en público y por todos los medios, todo cuanto pudiera serles útil”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1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“Jamás dejé de anunciarles el Plan de Dios;  no he cesado noche y día  de exhortar  con lágrimas a cada uno de ustedes”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1" u="none" strike="noStrike" kern="0" cap="none" spc="0" normalizeH="0" baseline="0" noProof="0" dirty="0" err="1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Hech</a:t>
            </a:r>
            <a:r>
              <a:rPr kumimoji="0" lang="es-MX" sz="2400" b="1" i="1" u="none" strike="noStrike" kern="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</a:rPr>
              <a:t>. 20, 27.31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Ser pastor, implicar dar vida; servir es darse, donarse y ponerse a disposición de los demás.  Esta debe ser la actitud fundamental del sacerdote y del Asistente Eclesial en el seno de la Iglesia y especialmente en el trabajo que realiza en el MFC.</a:t>
            </a:r>
          </a:p>
        </p:txBody>
      </p:sp>
      <p:pic>
        <p:nvPicPr>
          <p:cNvPr id="5" name="Picture 2" descr="C:\Users\MFC002\Pictures\2014-06-20 apostolsanpablo\apostolsanpablo 06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4232" y="1878185"/>
            <a:ext cx="3367025" cy="25255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71315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1030760" y="1241946"/>
            <a:ext cx="110338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865640">
                    <a:lumMod val="50000"/>
                  </a:srgbClr>
                </a:solidFill>
                <a:effectLst/>
                <a:uLnTx/>
                <a:uFillTx/>
              </a:rPr>
              <a:t>1.-     UBICACIÓN DEL ASISTENTE ECLESIAL EN EL MFC</a:t>
            </a:r>
          </a:p>
        </p:txBody>
      </p:sp>
      <p:sp>
        <p:nvSpPr>
          <p:cNvPr id="5" name="3 CuadroTexto"/>
          <p:cNvSpPr txBox="1"/>
          <p:nvPr/>
        </p:nvSpPr>
        <p:spPr>
          <a:xfrm>
            <a:off x="1199456" y="2132856"/>
            <a:ext cx="73448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    </a:t>
            </a: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El carisma, la estructura y la metodología del MFC, son medios excelentes para ayudar y realizar, de uno de los muchos modos posibles, la PASTORAL FAMILIAR.</a:t>
            </a:r>
          </a:p>
          <a:p>
            <a:pPr marL="342900" marR="0" lvl="0" indent="-34290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   El Asistente Eclesial del MFC, está convencido de la importancia que tiene su acción ministerial a favor de la FAMILIA, por eso acepta trabajar dentro del Movimiento, apoyando y colaborando en los planes del Equipo Coordinador Diocesano, de Sector o Equipo Zonal, para fomentar la Unidad y la fraternidad.</a:t>
            </a:r>
          </a:p>
        </p:txBody>
      </p:sp>
      <p:pic>
        <p:nvPicPr>
          <p:cNvPr id="6" name="Imagen 6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760296" y="2555726"/>
            <a:ext cx="2924005" cy="201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3642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908719" y="1406185"/>
            <a:ext cx="1123324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2.-  El Asistente Eclesial es evangelizador y evangelizado.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3.-  El Asistente Eclesial es un convencido de la bondad del ciclo básico.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4.-  El Asistente Eclesial es testigo del amor.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5.-   El  Asistente Eclesial es promotor de valores.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865640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865640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865640">
                  <a:lumMod val="50000"/>
                </a:srgb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0589672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1703512" y="1330408"/>
            <a:ext cx="792088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6.-  El Asistente Eclesial  NO es conformista.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7.-   El Asistente Eclesial  No es un caudillo.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8.-   El Asistente  Eclesial No es paternalista.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9.-    El Asistente Eclesial No es el que pretende solo impulsar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el MFC y  cultivar lo familiar sin compromiso hacia la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comunidad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.   </a:t>
            </a:r>
          </a:p>
        </p:txBody>
      </p:sp>
    </p:spTree>
    <p:extLst>
      <p:ext uri="{BB962C8B-B14F-4D97-AF65-F5344CB8AC3E}">
        <p14:creationId xmlns:p14="http://schemas.microsoft.com/office/powerpoint/2010/main" val="38840014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3 CuadroTexto"/>
          <p:cNvSpPr txBox="1"/>
          <p:nvPr/>
        </p:nvSpPr>
        <p:spPr>
          <a:xfrm>
            <a:off x="1415480" y="1196752"/>
            <a:ext cx="10153128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10.-  El Asistente Eclesial tiene presente el Ser Y Quehacer del MFC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    El MFC como instrumento de PASTORAL FAMILIAR debe lograr lo siguiente: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a.- En la DIMENSION HUMANA, ayudar a cada miembro de la familia a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      realizarse  cumpliendo su vocación.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 b.- En la Pastoral Familiar, insertar a sus miembros en la acción de la Pastoral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       Familiar de la Iglesia local.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 c.-  En relación con las Familias en situaciones difíciles, ayudarles a vivir y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        compartir el amor de Dios en la vida de la Iglesia que es la gran familia.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CCDDEA">
                    <a:lumMod val="25000"/>
                  </a:srgbClr>
                </a:solidFill>
                <a:effectLst/>
                <a:uLnTx/>
                <a:uFillTx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28615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1559496" y="1214651"/>
            <a:ext cx="100138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11.-  Algo más que completa el Perfil del Asistente  Eclesia</a:t>
            </a: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865640">
                    <a:lumMod val="50000"/>
                  </a:srgbClr>
                </a:solidFill>
                <a:effectLst/>
                <a:uLnTx/>
                <a:uFillTx/>
              </a:rPr>
              <a:t>l.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rgbClr val="865640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865640">
                    <a:lumMod val="50000"/>
                  </a:srgbClr>
                </a:solidFill>
                <a:effectLst/>
                <a:uLnTx/>
                <a:uFillTx/>
              </a:rPr>
              <a:t>         </a:t>
            </a:r>
          </a:p>
        </p:txBody>
      </p:sp>
      <p:sp>
        <p:nvSpPr>
          <p:cNvPr id="5" name="2 CuadroTexto"/>
          <p:cNvSpPr txBox="1"/>
          <p:nvPr/>
        </p:nvSpPr>
        <p:spPr>
          <a:xfrm>
            <a:off x="1343472" y="2852936"/>
            <a:ext cx="57606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Debe ser el primero en servir por amor, ya que el pastor ‘está puesto en medio de los laicos para llevarlos a todos a la unidad de la caridad’  </a:t>
            </a:r>
          </a:p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P.O. 9</a:t>
            </a:r>
          </a:p>
        </p:txBody>
      </p:sp>
      <p:pic>
        <p:nvPicPr>
          <p:cNvPr id="6" name="Picture 2" descr="C:\Users\MFC002\Pictures\2014-06-20 apostolsanpablo\apostolsanpablo 06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8168" y="2420063"/>
            <a:ext cx="3739211" cy="28047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2906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Rectángulo redondeado 3"/>
          <p:cNvSpPr/>
          <p:nvPr/>
        </p:nvSpPr>
        <p:spPr>
          <a:xfrm>
            <a:off x="4739831" y="1184090"/>
            <a:ext cx="2703445" cy="887896"/>
          </a:xfrm>
          <a:prstGeom prst="roundRect">
            <a:avLst/>
          </a:prstGeom>
          <a:solidFill>
            <a:srgbClr val="E48312"/>
          </a:solidFill>
          <a:ln w="15875" cap="flat" cmpd="sng" algn="ctr">
            <a:solidFill>
              <a:srgbClr val="E4831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IMPORTANCIA</a:t>
            </a:r>
          </a:p>
        </p:txBody>
      </p:sp>
      <p:sp>
        <p:nvSpPr>
          <p:cNvPr id="5" name="Rectángulo redondeado 4"/>
          <p:cNvSpPr/>
          <p:nvPr/>
        </p:nvSpPr>
        <p:spPr>
          <a:xfrm>
            <a:off x="4835246" y="2440705"/>
            <a:ext cx="2608030" cy="795130"/>
          </a:xfrm>
          <a:prstGeom prst="roundRect">
            <a:avLst/>
          </a:prstGeom>
          <a:solidFill>
            <a:srgbClr val="E48312"/>
          </a:solidFill>
          <a:ln w="15875" cap="flat" cmpd="sng" algn="ctr">
            <a:solidFill>
              <a:srgbClr val="E4831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FUNCIONES</a:t>
            </a:r>
            <a:endParaRPr kumimoji="0" lang="es-MX" sz="18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ángulo redondeado 5"/>
          <p:cNvSpPr/>
          <p:nvPr/>
        </p:nvSpPr>
        <p:spPr>
          <a:xfrm>
            <a:off x="4831739" y="3722576"/>
            <a:ext cx="2745352" cy="812502"/>
          </a:xfrm>
          <a:prstGeom prst="roundRect">
            <a:avLst/>
          </a:prstGeom>
          <a:solidFill>
            <a:srgbClr val="E48312"/>
          </a:solidFill>
          <a:ln w="15875" cap="flat" cmpd="sng" algn="ctr">
            <a:solidFill>
              <a:srgbClr val="E4831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ACTIVIDADES</a:t>
            </a:r>
          </a:p>
        </p:txBody>
      </p:sp>
      <p:sp>
        <p:nvSpPr>
          <p:cNvPr id="7" name="Flecha derecha 6"/>
          <p:cNvSpPr/>
          <p:nvPr/>
        </p:nvSpPr>
        <p:spPr>
          <a:xfrm flipH="1">
            <a:off x="8004879" y="2440705"/>
            <a:ext cx="1738185" cy="686264"/>
          </a:xfrm>
          <a:prstGeom prst="rightArrow">
            <a:avLst/>
          </a:prstGeom>
          <a:solidFill>
            <a:srgbClr val="C00000"/>
          </a:solidFill>
          <a:ln w="15875" cap="flat" cmpd="sng" algn="ctr">
            <a:solidFill>
              <a:srgbClr val="865640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4037019" y="1668321"/>
            <a:ext cx="742120" cy="0"/>
          </a:xfrm>
          <a:prstGeom prst="line">
            <a:avLst/>
          </a:prstGeom>
          <a:noFill/>
          <a:ln w="25400" cap="flat" cmpd="sng" algn="ctr">
            <a:solidFill>
              <a:srgbClr val="BD582C"/>
            </a:solidFill>
            <a:prstDash val="solid"/>
          </a:ln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p:spPr>
      </p:cxnSp>
      <p:cxnSp>
        <p:nvCxnSpPr>
          <p:cNvPr id="9" name="Conector recto 8"/>
          <p:cNvCxnSpPr>
            <a:endCxn id="5" idx="1"/>
          </p:cNvCxnSpPr>
          <p:nvPr/>
        </p:nvCxnSpPr>
        <p:spPr>
          <a:xfrm>
            <a:off x="4028025" y="2834486"/>
            <a:ext cx="807221" cy="3784"/>
          </a:xfrm>
          <a:prstGeom prst="line">
            <a:avLst/>
          </a:prstGeom>
          <a:noFill/>
          <a:ln w="25400" cap="flat" cmpd="sng" algn="ctr">
            <a:solidFill>
              <a:srgbClr val="BD582C"/>
            </a:solidFill>
            <a:prstDash val="solid"/>
          </a:ln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p:spPr>
      </p:cxnSp>
      <p:cxnSp>
        <p:nvCxnSpPr>
          <p:cNvPr id="10" name="Conector recto 9"/>
          <p:cNvCxnSpPr/>
          <p:nvPr/>
        </p:nvCxnSpPr>
        <p:spPr>
          <a:xfrm>
            <a:off x="4042086" y="4170823"/>
            <a:ext cx="830908" cy="4162"/>
          </a:xfrm>
          <a:prstGeom prst="line">
            <a:avLst/>
          </a:prstGeom>
          <a:noFill/>
          <a:ln w="25400" cap="flat" cmpd="sng" algn="ctr">
            <a:solidFill>
              <a:srgbClr val="BD582C"/>
            </a:solidFill>
            <a:prstDash val="solid"/>
          </a:ln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p:spPr>
      </p:cxnSp>
      <p:cxnSp>
        <p:nvCxnSpPr>
          <p:cNvPr id="11" name="Conector recto 10"/>
          <p:cNvCxnSpPr/>
          <p:nvPr/>
        </p:nvCxnSpPr>
        <p:spPr>
          <a:xfrm>
            <a:off x="4030392" y="1668321"/>
            <a:ext cx="6627" cy="3712938"/>
          </a:xfrm>
          <a:prstGeom prst="line">
            <a:avLst/>
          </a:prstGeom>
          <a:noFill/>
          <a:ln w="25400" cap="flat" cmpd="sng" algn="ctr">
            <a:solidFill>
              <a:srgbClr val="BD582C"/>
            </a:solidFill>
            <a:prstDash val="solid"/>
          </a:ln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p:spPr>
      </p:cxnSp>
      <p:sp>
        <p:nvSpPr>
          <p:cNvPr id="12" name="13 Rectángulo redondeado"/>
          <p:cNvSpPr/>
          <p:nvPr/>
        </p:nvSpPr>
        <p:spPr>
          <a:xfrm>
            <a:off x="1304544" y="2779776"/>
            <a:ext cx="2292096" cy="1194816"/>
          </a:xfrm>
          <a:prstGeom prst="roundRect">
            <a:avLst/>
          </a:prstGeom>
          <a:solidFill>
            <a:srgbClr val="E48312"/>
          </a:solidFill>
          <a:ln w="15875" cap="flat" cmpd="sng" algn="ctr">
            <a:solidFill>
              <a:srgbClr val="E4831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ASISTENTE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ECLESIAL</a:t>
            </a: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flipV="1">
            <a:off x="3511253" y="3403612"/>
            <a:ext cx="525766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7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1991544" y="1130372"/>
            <a:ext cx="82809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EL  QUEHACER  DEL  ASISTENTE  ECLESIAL  EN  EL  MFC</a:t>
            </a:r>
          </a:p>
        </p:txBody>
      </p:sp>
      <p:sp>
        <p:nvSpPr>
          <p:cNvPr id="5" name="2 CuadroTexto"/>
          <p:cNvSpPr txBox="1"/>
          <p:nvPr/>
        </p:nvSpPr>
        <p:spPr>
          <a:xfrm>
            <a:off x="983432" y="2276872"/>
            <a:ext cx="106571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El Asistente Eclesial realiza un importante apostolado en el MFC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1.- Iluminando doctrinalmente los temas del Ciclo Básico de Formación.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2.- Formando a los </a:t>
            </a:r>
            <a:r>
              <a:rPr kumimoji="0" lang="es-MX" sz="2400" b="1" i="0" u="none" strike="noStrike" kern="0" cap="none" spc="0" normalizeH="0" baseline="0" noProof="0" dirty="0" err="1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emefecistas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como verdaderos agentes de Pastoral Familiar.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3.- Acompañándolos en el crecimiento de su vida espiritual.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4.- Fomentando la Unidad interna y externa del MFC.</a:t>
            </a:r>
          </a:p>
        </p:txBody>
      </p:sp>
    </p:spTree>
    <p:extLst>
      <p:ext uri="{BB962C8B-B14F-4D97-AF65-F5344CB8AC3E}">
        <p14:creationId xmlns:p14="http://schemas.microsoft.com/office/powerpoint/2010/main" val="2836993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911424" y="1484784"/>
            <a:ext cx="1051316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                 En su Ministerio como testigo de fe y de caridad el Asistente Eclesial deberá: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A.-  Iluminar con la palabra de Dios a los matrimonios y hacerlos crecer en la vida de oración.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B.-  Ser el principio de Unidad en el equipo.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C.-  Ayudar a descubrir la importancia de la Vida Litúrgica.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D.-  Servir de enlace con la Diócesis y el Presbiterio. Diocesana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E.-  Promover y motivar a los demás Asistentes Eclesiales, a la Unidad Diocesana  y Nacional.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3410986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Rectángulo"/>
          <p:cNvSpPr/>
          <p:nvPr/>
        </p:nvSpPr>
        <p:spPr>
          <a:xfrm>
            <a:off x="191343" y="1157702"/>
            <a:ext cx="854308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ct val="5000"/>
              </a:spcAft>
            </a:pPr>
            <a:r>
              <a:rPr lang="es-MX" altLang="es-MX" sz="2000" b="1" dirty="0">
                <a:solidFill>
                  <a:srgbClr val="FF0000"/>
                </a:solidFill>
                <a:cs typeface="Times New Roman" pitchFamily="18" charset="0"/>
              </a:rPr>
              <a:t>Personalidad:  Define la forma de organizarse y de actuar de una agrupación.</a:t>
            </a:r>
            <a:endParaRPr lang="es-ES" altLang="es-MX" sz="2000" b="1" dirty="0">
              <a:solidFill>
                <a:srgbClr val="FF0000"/>
              </a:solidFill>
              <a:cs typeface="Times New Roman" pitchFamily="18" charset="0"/>
            </a:endParaRPr>
          </a:p>
        </p:txBody>
      </p:sp>
      <p:sp>
        <p:nvSpPr>
          <p:cNvPr id="5" name="3 Rectángulo"/>
          <p:cNvSpPr/>
          <p:nvPr/>
        </p:nvSpPr>
        <p:spPr>
          <a:xfrm>
            <a:off x="1487488" y="2186995"/>
            <a:ext cx="6096000" cy="341632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lnSpc>
                <a:spcPct val="120000"/>
              </a:lnSpc>
              <a:spcAft>
                <a:spcPct val="5000"/>
              </a:spcAft>
            </a:pPr>
            <a:r>
              <a:rPr lang="es-MX" altLang="es-MX" sz="2000" b="1" dirty="0">
                <a:latin typeface="Century Gothic" pitchFamily="34" charset="0"/>
                <a:cs typeface="Times New Roman" pitchFamily="18" charset="0"/>
              </a:rPr>
              <a:t>El MFC, es una organización católica de laicos asistidos por sacerdotes, que tiene personalidad propia, en comunión y vinculación a la Conferencia del Episcopado Mexicano (CEM) </a:t>
            </a:r>
            <a:r>
              <a:rPr lang="es-MX" altLang="es-MX" sz="2000" b="1" dirty="0" smtClean="0">
                <a:latin typeface="Century Gothic" pitchFamily="34" charset="0"/>
                <a:cs typeface="Times New Roman" pitchFamily="18" charset="0"/>
              </a:rPr>
              <a:t>mediante la Dimensión de Familia de la Comisión Episcopal para la Familia, Juventud, Laicos y Vida, sin menoscabo de su autonomía y libertad de acción a tenor del Derecho Canónico. </a:t>
            </a:r>
            <a:r>
              <a:rPr lang="es-MX" altLang="es-MX" sz="2000" b="1" dirty="0">
                <a:latin typeface="Century Gothic" pitchFamily="34" charset="0"/>
                <a:cs typeface="Times New Roman" pitchFamily="18" charset="0"/>
              </a:rPr>
              <a:t>(art. 1)</a:t>
            </a:r>
            <a:r>
              <a:rPr lang="es-ES" altLang="es-MX" sz="2000" b="1" dirty="0">
                <a:latin typeface="Century Gothic" pitchFamily="34" charset="0"/>
              </a:rPr>
              <a:t> </a:t>
            </a:r>
          </a:p>
        </p:txBody>
      </p:sp>
      <p:pic>
        <p:nvPicPr>
          <p:cNvPr id="6" name="Marcador de contenido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34425" y="1189038"/>
            <a:ext cx="2801938" cy="4905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83306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1152534" y="1772816"/>
            <a:ext cx="103691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F.-  Hacer presentes los objetivos del MFC tanto entre los laicos como entre los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   Asistentes Eclesiales.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G.- Crear conciencia en los demás Asistentes Eclesiales para la formación del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   Colegio de Asistentes  para compartir experiencias y fortalecer nuestra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       preparación.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chemeClr val="accent1">
                  <a:lumMod val="50000"/>
                </a:scheme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</a:rPr>
              <a:t>H.-  Ayudar a que el ECD, ECS  y el Equipo Zonal, sean una verdadera comunidad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448173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097280" y="1051377"/>
            <a:ext cx="9861872" cy="556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marL="0"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50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4000" b="1" i="0" u="none" strike="noStrike" kern="1200" cap="none" spc="-5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Que esperamos los </a:t>
            </a:r>
            <a:r>
              <a:rPr kumimoji="0" lang="es-MX" sz="4000" b="1" i="0" u="none" strike="noStrike" kern="1200" cap="none" spc="-50" normalizeH="0" baseline="0" noProof="0" dirty="0" err="1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emefecistas</a:t>
            </a:r>
            <a:r>
              <a:rPr kumimoji="0" lang="es-MX" sz="4000" b="1" i="0" u="none" strike="noStrike" kern="1200" cap="none" spc="-5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 del Quehacer del Asistente Eclesial</a:t>
            </a:r>
            <a:endParaRPr kumimoji="0" lang="es-MX" sz="4000" b="1" i="0" u="none" strike="noStrike" kern="1200" cap="none" spc="-5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graphicFrame>
        <p:nvGraphicFramePr>
          <p:cNvPr id="5" name="Marcador de contenid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6017698"/>
              </p:ext>
            </p:extLst>
          </p:nvPr>
        </p:nvGraphicFramePr>
        <p:xfrm>
          <a:off x="268554" y="1607574"/>
          <a:ext cx="11386634" cy="46942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725656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767408" y="1124744"/>
            <a:ext cx="102971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      El Quehacer del Asistente Eclesial en el Equipo Zonal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8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</a:t>
            </a:r>
          </a:p>
        </p:txBody>
      </p:sp>
      <p:sp>
        <p:nvSpPr>
          <p:cNvPr id="5" name="2 CuadroTexto"/>
          <p:cNvSpPr txBox="1"/>
          <p:nvPr/>
        </p:nvSpPr>
        <p:spPr>
          <a:xfrm>
            <a:off x="2111896" y="2509739"/>
            <a:ext cx="5328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Implementar con eficacia, a nivel Zona y Equipo Básico, la preparación y la vivencia del las reuniones del Ciclo Básico de Formación,  a través de la adecuada ejecución de las funciones y actividades programadas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.</a:t>
            </a:r>
          </a:p>
        </p:txBody>
      </p:sp>
      <p:pic>
        <p:nvPicPr>
          <p:cNvPr id="6" name="Picture 2" descr="C:\Users\MFC002\Pictures\2014-06-20 apostolsanpablo\apostolsanpablo 04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4192" y="2378659"/>
            <a:ext cx="3384376" cy="253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712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2 CuadroTexto"/>
          <p:cNvSpPr txBox="1"/>
          <p:nvPr/>
        </p:nvSpPr>
        <p:spPr>
          <a:xfrm>
            <a:off x="1055440" y="1091820"/>
            <a:ext cx="10422327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                            FUNCIONES DEL ASISTENTE ECLESIAL EN LA ZONA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F1  Preparar con los Promotores de Zona las reuniones del equipo Zonal.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F2  Asistir a las reuniones de estudio y evaluación del Equipo Zonal.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F3   Diseñar y realizar actividades que contribuyan al crecimiento espiritual del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 Equipo Zonal, en coordinación con el Matrimonio Promotor de Zona.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F4   Visitar a los equipos de acuerdo a la programación establecida por el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 Matrimonio Promotor de Zona.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F5   Preparar con los equipos zonales las reuniones generales asistiendo a ellas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F6  Asistir y participar en las reuniones del Colegio de Asistentes de Sector o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Diocesano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68830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767408" y="1124744"/>
            <a:ext cx="102971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      </a:t>
            </a: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El Quehacer del Asistente Eclesial en el Equipo de SECTOR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8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</a:t>
            </a:r>
          </a:p>
        </p:txBody>
      </p:sp>
      <p:sp>
        <p:nvSpPr>
          <p:cNvPr id="5" name="2 CuadroTexto"/>
          <p:cNvSpPr txBox="1"/>
          <p:nvPr/>
        </p:nvSpPr>
        <p:spPr>
          <a:xfrm>
            <a:off x="2044319" y="2493787"/>
            <a:ext cx="532859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Contribuir al crecimiento y Formación Cristiana del Equipo Coordinador de Sector y coordinar el Colegio de Asistentes del Sector.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087" y="2481175"/>
            <a:ext cx="3038404" cy="227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0556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2 CuadroTexto"/>
          <p:cNvSpPr txBox="1"/>
          <p:nvPr/>
        </p:nvSpPr>
        <p:spPr>
          <a:xfrm>
            <a:off x="1055440" y="914400"/>
            <a:ext cx="10490566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                        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FUNCIONES DEL ASISTENTE ECLESIAL EN EL SECTOR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F1  Participar en las reuniones del Equipo Coordinador de Sector.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F2  Diseñar y realizar actividades que contribuyan al crecimiento espiritual del Equipo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Coordinador de Sector , en coordinación con el Matrimonio responsable de Área  V de sector.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F3   Formar, en coordinación con el Matrimonio Responsable de Área V de sector, el Colegio de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Asistentes de Sector   (si hay más de 4 asistentes en el sector).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F4   Elaborar un programa de reuniones del Colegio de Asistentes de Sector.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F5   Realizar en coordinación con el Matrimonio responsable de Área V de Sector el programa para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 cada reunión del Colegio de Asistentes.</a:t>
            </a: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F6  Participar en el Colegio de Asistentes Diocesanos.</a:t>
            </a:r>
          </a:p>
        </p:txBody>
      </p:sp>
    </p:spTree>
    <p:extLst>
      <p:ext uri="{BB962C8B-B14F-4D97-AF65-F5344CB8AC3E}">
        <p14:creationId xmlns:p14="http://schemas.microsoft.com/office/powerpoint/2010/main" val="3945400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767408" y="1124744"/>
            <a:ext cx="1029714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      </a:t>
            </a: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El Quehacer del Asistente  Eclesial  Diocesano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800" b="1" i="0" u="none" strike="noStrike" kern="0" cap="none" spc="0" normalizeH="0" baseline="0" noProof="0" dirty="0" smtClean="0">
              <a:ln>
                <a:noFill/>
              </a:ln>
              <a:solidFill>
                <a:srgbClr val="00206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</a:t>
            </a:r>
          </a:p>
        </p:txBody>
      </p:sp>
      <p:sp>
        <p:nvSpPr>
          <p:cNvPr id="5" name="2 CuadroTexto"/>
          <p:cNvSpPr txBox="1"/>
          <p:nvPr/>
        </p:nvSpPr>
        <p:spPr>
          <a:xfrm>
            <a:off x="2044319" y="2493787"/>
            <a:ext cx="532859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Debe iluminar, formar, acompañar al ECD, cuidando especialmente su unidad y la de todo el MFC en la Diócesis, así como del MFC con los organismos de Pastoral Familiar  Diocesana y con el Señor Obispo.</a:t>
            </a:r>
          </a:p>
        </p:txBody>
      </p:sp>
      <p:pic>
        <p:nvPicPr>
          <p:cNvPr id="6" name="Picture 2" descr="https://scontent-dfw1-1.xx.fbcdn.net/v/t1.0-9/12219568_10153244211543575_1622595080411197579_n.jpg?oh=cec02ed86a443790ae8d52b668afa9ba&amp;oe=580D81AA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8207" y="2611046"/>
            <a:ext cx="3168353" cy="2376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98744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2 CuadroTexto"/>
          <p:cNvSpPr txBox="1"/>
          <p:nvPr/>
        </p:nvSpPr>
        <p:spPr>
          <a:xfrm>
            <a:off x="1055440" y="1050878"/>
            <a:ext cx="1049056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                           FUNCIONES DEL ASISTENTE ECLESIAL DIOCESANO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F1  Participar en las Reuniones del equipo Coordinador Diocesano.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F2  Diseñar y realizar actividades que contribuyan al crecimiento espiritual del Equipo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Coordinador Diocesano, en Coordinación con los Secretarios Diocesanos de Área V.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F3   Formar, en Coordinación con los Secretarios Diocesanos de Área V el Colegio Diocesano de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Asistentes Eclesiales.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F4   Elaborar un programa de reuniones del Colegio Diocesano de Asistentes Eclesiales.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F5   Realizar en Coordinación con los Secretarios Diocesanos de Área V el programa establecido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 para el Colegio Diocesano de Asistentes Eclesiales.</a:t>
            </a: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F6  Asistir a las reuniones que sea convocado por ECN o por el Asistente Nacional.</a:t>
            </a:r>
          </a:p>
        </p:txBody>
      </p:sp>
    </p:spTree>
    <p:extLst>
      <p:ext uri="{BB962C8B-B14F-4D97-AF65-F5344CB8AC3E}">
        <p14:creationId xmlns:p14="http://schemas.microsoft.com/office/powerpoint/2010/main" val="8932130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767408" y="1124744"/>
            <a:ext cx="1029714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      </a:t>
            </a: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El Quehacer del Sacerdote Asistente Nacional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</a:rPr>
              <a:t>         </a:t>
            </a:r>
          </a:p>
        </p:txBody>
      </p:sp>
      <p:sp>
        <p:nvSpPr>
          <p:cNvPr id="5" name="2 CuadroTexto"/>
          <p:cNvSpPr txBox="1"/>
          <p:nvPr/>
        </p:nvSpPr>
        <p:spPr>
          <a:xfrm>
            <a:off x="2044319" y="2493787"/>
            <a:ext cx="53285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Contribuir al crecimiento y formación cristiana del Equipo Coordinador Nacional, así como promover el buen funcionamiento de los Colegios de Asistentes Diocesanos y asesorarlos cuando se lo soliciten.</a:t>
            </a:r>
          </a:p>
        </p:txBody>
      </p:sp>
      <p:pic>
        <p:nvPicPr>
          <p:cNvPr id="6" name="Picture 2" descr="C:\Users\MFC002\Pictures\2014-06-20 apostolsanpablo\apostolsanpablo 018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6200" y="2327888"/>
            <a:ext cx="3519749" cy="2640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6202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2 CuadroTexto"/>
          <p:cNvSpPr txBox="1"/>
          <p:nvPr/>
        </p:nvSpPr>
        <p:spPr>
          <a:xfrm>
            <a:off x="1055439" y="968991"/>
            <a:ext cx="10531509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                        FUNCIONES DEL SACERDOTE ASISTENTE NACIONAL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F1  Participar en las reuniones de ECN sede.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F2  Diseñar e impartir el retiro en las reuniones del ECN Pleno.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F3   Participar en el diseño del contenido y en el desarrollo de las reuniones del ECN Pleno.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F4   Diseñar y realizar actividades que contribuyan al crecimiento espiritual del ECN.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F5   Dar seguimiento a la integración y funcionamiento de los Colegios de Asistentes</a:t>
            </a: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F6  En Coordinación con los Secretarios Nacionales de Área V, diseñar el contenido de las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Reuniones Regionales de Asistentes Eclesiales.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F7  En Coordinación con los Secretarios Nacionales de Área V, dar seguimiento a la realización y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resultados de las Reuniones Regionales de Asistentes Eclesiales.</a:t>
            </a:r>
          </a:p>
        </p:txBody>
      </p:sp>
    </p:spTree>
    <p:extLst>
      <p:ext uri="{BB962C8B-B14F-4D97-AF65-F5344CB8AC3E}">
        <p14:creationId xmlns:p14="http://schemas.microsoft.com/office/powerpoint/2010/main" val="822456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2 Rectángulo"/>
          <p:cNvSpPr/>
          <p:nvPr/>
        </p:nvSpPr>
        <p:spPr>
          <a:xfrm>
            <a:off x="144016" y="921803"/>
            <a:ext cx="11496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ct val="5000"/>
              </a:spcAft>
            </a:pPr>
            <a:r>
              <a:rPr lang="es-MX" altLang="es-MX" sz="2400" b="1" dirty="0">
                <a:solidFill>
                  <a:srgbClr val="FF0000"/>
                </a:solidFill>
                <a:cs typeface="Times New Roman" pitchFamily="18" charset="0"/>
              </a:rPr>
              <a:t>Visión: Representa el escenario altamente deseado.  Es una idea de futuro a construir.</a:t>
            </a:r>
            <a:r>
              <a:rPr lang="es-ES" altLang="es-MX" sz="2400" b="1" dirty="0">
                <a:solidFill>
                  <a:srgbClr val="FF0000"/>
                </a:solidFill>
                <a:cs typeface="Times New Roman" pitchFamily="18" charset="0"/>
              </a:rPr>
              <a:t> </a:t>
            </a:r>
          </a:p>
        </p:txBody>
      </p:sp>
      <p:sp>
        <p:nvSpPr>
          <p:cNvPr id="5" name="3 Rectángulo"/>
          <p:cNvSpPr/>
          <p:nvPr/>
        </p:nvSpPr>
        <p:spPr>
          <a:xfrm>
            <a:off x="839416" y="1634306"/>
            <a:ext cx="2855269" cy="448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30000"/>
              </a:lnSpc>
            </a:pPr>
            <a:r>
              <a:rPr lang="es-MX" altLang="es-MX" sz="2000" b="1" dirty="0">
                <a:solidFill>
                  <a:srgbClr val="FF0000"/>
                </a:solidFill>
                <a:latin typeface="Century Gothic" pitchFamily="34" charset="0"/>
                <a:cs typeface="Times New Roman" pitchFamily="18" charset="0"/>
              </a:rPr>
              <a:t>La Visión del MFC, es:</a:t>
            </a:r>
          </a:p>
        </p:txBody>
      </p:sp>
      <p:sp>
        <p:nvSpPr>
          <p:cNvPr id="6" name="4 Rectángulo"/>
          <p:cNvSpPr/>
          <p:nvPr/>
        </p:nvSpPr>
        <p:spPr>
          <a:xfrm>
            <a:off x="1034778" y="2492896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marL="0" marR="0" lvl="0" indent="0" algn="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itchFamily="34" charset="0"/>
                <a:cs typeface="Times New Roman" pitchFamily="18" charset="0"/>
              </a:rPr>
              <a:t>Construir el reino de Dios desde las familias, de modo que en ellas se anuncie, celebre y sirva el Evangelio del matrimonio, la 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entury Gothic" pitchFamily="34" charset="0"/>
                <a:cs typeface="Times New Roman" pitchFamily="18" charset="0"/>
              </a:rPr>
              <a:t>familia, </a:t>
            </a:r>
            <a:r>
              <a:rPr kumimoji="0" lang="es-MX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itchFamily="34" charset="0"/>
                <a:cs typeface="Times New Roman" pitchFamily="18" charset="0"/>
              </a:rPr>
              <a:t>la vida, y 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entury Gothic" pitchFamily="34" charset="0"/>
                <a:cs typeface="Times New Roman" pitchFamily="18" charset="0"/>
              </a:rPr>
              <a:t>sean las </a:t>
            </a:r>
            <a:r>
              <a:rPr kumimoji="0" lang="es-MX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itchFamily="34" charset="0"/>
                <a:cs typeface="Times New Roman" pitchFamily="18" charset="0"/>
              </a:rPr>
              <a:t>familias, fermento de vida cristiana en su comunidad.</a:t>
            </a:r>
          </a:p>
          <a:p>
            <a:pPr marL="0" marR="0" lvl="0" indent="0" algn="r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Century Gothic" pitchFamily="34" charset="0"/>
                <a:cs typeface="Times New Roman" pitchFamily="18" charset="0"/>
              </a:rPr>
              <a:t> </a:t>
            </a:r>
            <a:r>
              <a:rPr kumimoji="0" lang="es-MX" sz="2400" b="0" i="1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cs typeface="Calibri" pitchFamily="34" charset="0"/>
              </a:rPr>
              <a:t>(carta de </a:t>
            </a:r>
            <a:r>
              <a:rPr kumimoji="0" lang="es-MX" sz="2400" b="0" i="1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Calibri" pitchFamily="34" charset="0"/>
              </a:rPr>
              <a:t>identidad)</a:t>
            </a:r>
            <a:endParaRPr kumimoji="0" lang="es-MX" sz="24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</a:endParaRPr>
          </a:p>
        </p:txBody>
      </p:sp>
      <p:pic>
        <p:nvPicPr>
          <p:cNvPr id="7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094" y="1893066"/>
            <a:ext cx="4150522" cy="308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79766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2 CuadroTexto"/>
          <p:cNvSpPr txBox="1"/>
          <p:nvPr/>
        </p:nvSpPr>
        <p:spPr>
          <a:xfrm>
            <a:off x="1055439" y="1214650"/>
            <a:ext cx="1055880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</a:rPr>
              <a:t>                          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FUNCIONES DEL SACERDOTE ASISTENTE NACIONAL                   </a:t>
            </a: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F8  Participar en el diseño del contenido y desarrollo de las Reuniones de Bloque Pleno.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F9  Preparar e impartir la capacitación a los Sacerdotes Asistentes Diocesanos en las Reuniones de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Bloque Pleno.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F10  Motivar e informar a los Sacerdotes Asistentes Diocesanos acerca de las estrategias y Planes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  Nacionales. (Carta mensual).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F11  Asistir a las Reuniones Nacionales de la  CEPAF  o del MFC a nivel Internacional a que sea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       convocado.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000" b="1" i="0" u="none" strike="noStrike" kern="0" cap="none" spc="0" normalizeH="0" baseline="0" noProof="0" dirty="0" smtClean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0" u="none" strike="noStrike" kern="0" cap="none" spc="0" normalizeH="0" baseline="0" noProof="0" dirty="0" smtClean="0">
              <a:ln>
                <a:noFill/>
              </a:ln>
              <a:solidFill>
                <a:srgbClr val="BD582C">
                  <a:lumMod val="50000"/>
                </a:srgb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540127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2063552" y="1628800"/>
            <a:ext cx="806489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1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“Es de particular importancia la conciencia de que la labor formativa, al tiempo que recurre inteligentemente a métodos de las ciencias humanas, es tanto más eficaz cuanto  más se deja llevar por la acción de Dios; solo el sarmiento que no teme dejarse podar por el viñador, da más fruto para sí y para los demás”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400" b="1" i="1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                              </a:t>
            </a:r>
            <a:r>
              <a:rPr kumimoji="0" lang="es-MX" sz="1800" b="1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San Juan Pablo II, Exhortación Apostólica Christi </a:t>
            </a:r>
            <a:r>
              <a:rPr kumimoji="0" lang="es-MX" sz="1800" b="1" i="1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Fidelis</a:t>
            </a:r>
            <a:r>
              <a:rPr kumimoji="0" lang="es-MX" sz="1800" b="1" i="1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es-MX" sz="1800" b="1" i="1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Laici</a:t>
            </a:r>
            <a:endParaRPr kumimoji="0" lang="es-MX" sz="1800" b="1" i="1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42686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Rectángulo"/>
          <p:cNvSpPr/>
          <p:nvPr/>
        </p:nvSpPr>
        <p:spPr>
          <a:xfrm>
            <a:off x="191344" y="1132764"/>
            <a:ext cx="1061768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ct val="5000"/>
              </a:spcAft>
            </a:pPr>
            <a:r>
              <a:rPr lang="es-MX" altLang="es-MX" sz="2000" b="1" dirty="0">
                <a:solidFill>
                  <a:srgbClr val="FF0000"/>
                </a:solidFill>
                <a:cs typeface="Times New Roman" pitchFamily="18" charset="0"/>
              </a:rPr>
              <a:t>Misión</a:t>
            </a:r>
            <a:r>
              <a:rPr lang="es-MX" altLang="es-MX" sz="2000" b="1" dirty="0" smtClean="0">
                <a:solidFill>
                  <a:srgbClr val="FF0000"/>
                </a:solidFill>
                <a:cs typeface="Times New Roman" pitchFamily="18" charset="0"/>
              </a:rPr>
              <a:t>:     </a:t>
            </a:r>
            <a:r>
              <a:rPr lang="es-MX" altLang="es-MX" sz="2000" b="1" dirty="0">
                <a:solidFill>
                  <a:srgbClr val="FF0000"/>
                </a:solidFill>
                <a:cs typeface="Times New Roman" pitchFamily="18" charset="0"/>
              </a:rPr>
              <a:t>Es la razón de ser de una organización, la cual explica su existencia.  Es una declaración de alto nivel que describe su propósito fundamental</a:t>
            </a:r>
            <a:r>
              <a:rPr lang="es-ES" altLang="es-MX" sz="2000" b="1" dirty="0">
                <a:solidFill>
                  <a:srgbClr val="FF0000"/>
                </a:solidFill>
                <a:cs typeface="Times New Roman" pitchFamily="18" charset="0"/>
              </a:rPr>
              <a:t>.</a:t>
            </a:r>
          </a:p>
        </p:txBody>
      </p:sp>
      <p:sp>
        <p:nvSpPr>
          <p:cNvPr id="5" name="2 Rectángulo"/>
          <p:cNvSpPr/>
          <p:nvPr/>
        </p:nvSpPr>
        <p:spPr>
          <a:xfrm>
            <a:off x="1055440" y="1988840"/>
            <a:ext cx="2632451" cy="3616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ts val="2100"/>
              </a:lnSpc>
            </a:pPr>
            <a:r>
              <a:rPr lang="es-MX" altLang="es-MX" b="1" i="1" dirty="0">
                <a:solidFill>
                  <a:srgbClr val="FF0000"/>
                </a:solidFill>
                <a:latin typeface="Century Gothic" pitchFamily="34" charset="0"/>
                <a:cs typeface="Times New Roman" pitchFamily="18" charset="0"/>
              </a:rPr>
              <a:t>La Misión del MFC, es:</a:t>
            </a:r>
          </a:p>
        </p:txBody>
      </p:sp>
      <p:sp>
        <p:nvSpPr>
          <p:cNvPr id="6" name="3 Rectángulo"/>
          <p:cNvSpPr/>
          <p:nvPr/>
        </p:nvSpPr>
        <p:spPr>
          <a:xfrm>
            <a:off x="1271464" y="2636912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>
              <a:lnSpc>
                <a:spcPts val="2400"/>
              </a:lnSpc>
            </a:pPr>
            <a:r>
              <a:rPr lang="es-MX" altLang="es-MX" b="1" dirty="0">
                <a:latin typeface="Century Gothic" pitchFamily="34" charset="0"/>
                <a:cs typeface="Times New Roman" pitchFamily="18" charset="0"/>
              </a:rPr>
              <a:t>Brindar a los </a:t>
            </a:r>
            <a:r>
              <a:rPr lang="es-MX" altLang="es-MX" b="1" dirty="0" smtClean="0">
                <a:latin typeface="Century Gothic" pitchFamily="34" charset="0"/>
                <a:cs typeface="Times New Roman" pitchFamily="18" charset="0"/>
              </a:rPr>
              <a:t>matrimonios, jóvenes y adolecentes </a:t>
            </a:r>
            <a:r>
              <a:rPr lang="es-MX" altLang="es-MX" b="1" dirty="0">
                <a:latin typeface="Century Gothic" pitchFamily="34" charset="0"/>
                <a:cs typeface="Times New Roman" pitchFamily="18" charset="0"/>
              </a:rPr>
              <a:t>una evangelización integral que incluye </a:t>
            </a:r>
            <a:r>
              <a:rPr lang="es-MX" altLang="es-MX" b="1" dirty="0" smtClean="0">
                <a:latin typeface="Century Gothic" pitchFamily="34" charset="0"/>
                <a:cs typeface="Times New Roman" pitchFamily="18" charset="0"/>
              </a:rPr>
              <a:t>la </a:t>
            </a:r>
            <a:r>
              <a:rPr lang="es-MX" altLang="es-MX" b="1" dirty="0">
                <a:latin typeface="Century Gothic" pitchFamily="34" charset="0"/>
                <a:cs typeface="Times New Roman" pitchFamily="18" charset="0"/>
              </a:rPr>
              <a:t>formación pedagógica, dinámica, progresiva y sistemática a través de la cual se promueven valores humanos y cristianos, se aprende a dialogar y se proporcionan medios e instrumentos para propiciar que sus familias sean: verdaderas comunidades de personas, servidoras de la vida, promotoras del bien común y un lugar desde donde se busca la santidad.</a:t>
            </a:r>
            <a:endParaRPr lang="es-ES" altLang="es-MX" b="1" dirty="0">
              <a:latin typeface="Century Gothic" pitchFamily="34" charset="0"/>
              <a:cs typeface="Times New Roman" pitchFamily="18" charset="0"/>
            </a:endParaRPr>
          </a:p>
        </p:txBody>
      </p:sp>
      <p:pic>
        <p:nvPicPr>
          <p:cNvPr id="7" name="Picture 10" descr="C:\WINDOWS\Application Data\Microsoft\Media Catalog\Downloaded Clips\cl3b\j0149015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8" r="29688" b="1563"/>
          <a:stretch>
            <a:fillRect/>
          </a:stretch>
        </p:blipFill>
        <p:spPr bwMode="auto">
          <a:xfrm>
            <a:off x="7824192" y="2324474"/>
            <a:ext cx="3096344" cy="30963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34660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Rectángulo"/>
          <p:cNvSpPr/>
          <p:nvPr/>
        </p:nvSpPr>
        <p:spPr>
          <a:xfrm>
            <a:off x="300251" y="938550"/>
            <a:ext cx="96216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ct val="5000"/>
              </a:spcAft>
            </a:pPr>
            <a:r>
              <a:rPr lang="es-MX" altLang="es-MX" sz="2400" b="1" dirty="0">
                <a:solidFill>
                  <a:srgbClr val="FF0000"/>
                </a:solidFill>
                <a:cs typeface="Times New Roman" pitchFamily="18" charset="0"/>
              </a:rPr>
              <a:t>Carisma: </a:t>
            </a:r>
            <a:r>
              <a:rPr lang="es-MX" altLang="es-MX" sz="2400" b="1" dirty="0" smtClean="0">
                <a:solidFill>
                  <a:srgbClr val="FF0000"/>
                </a:solidFill>
                <a:cs typeface="Times New Roman" pitchFamily="18" charset="0"/>
              </a:rPr>
              <a:t>   Fuerza impulsora del Espíritu  </a:t>
            </a:r>
            <a:r>
              <a:rPr lang="es-MX" altLang="es-MX" sz="2400" b="1" dirty="0">
                <a:solidFill>
                  <a:srgbClr val="FF0000"/>
                </a:solidFill>
                <a:cs typeface="Times New Roman" pitchFamily="18" charset="0"/>
              </a:rPr>
              <a:t>para compartir y poner al servicio de los </a:t>
            </a:r>
            <a:r>
              <a:rPr lang="es-MX" altLang="es-MX" sz="2400" b="1" dirty="0" smtClean="0">
                <a:solidFill>
                  <a:srgbClr val="FF0000"/>
                </a:solidFill>
                <a:cs typeface="Times New Roman" pitchFamily="18" charset="0"/>
              </a:rPr>
              <a:t>demás nuestros talentos.  </a:t>
            </a:r>
          </a:p>
        </p:txBody>
      </p:sp>
      <p:sp>
        <p:nvSpPr>
          <p:cNvPr id="5" name="2 Rectángulo"/>
          <p:cNvSpPr/>
          <p:nvPr/>
        </p:nvSpPr>
        <p:spPr>
          <a:xfrm>
            <a:off x="407512" y="2060848"/>
            <a:ext cx="6096000" cy="24929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eaLnBrk="0" hangingPunct="0">
              <a:lnSpc>
                <a:spcPct val="160000"/>
              </a:lnSpc>
              <a:spcAft>
                <a:spcPct val="5000"/>
              </a:spcAft>
              <a:defRPr/>
            </a:pPr>
            <a:r>
              <a:rPr lang="es-MX" sz="2400" b="1" i="1" dirty="0">
                <a:solidFill>
                  <a:srgbClr val="FF0000"/>
                </a:solidFill>
                <a:latin typeface="Century Gothic" pitchFamily="34" charset="0"/>
                <a:cs typeface="Times New Roman" pitchFamily="18" charset="0"/>
              </a:rPr>
              <a:t>El Carisma del MFC es:</a:t>
            </a:r>
          </a:p>
          <a:p>
            <a:pPr algn="r" eaLnBrk="0" hangingPunct="0">
              <a:lnSpc>
                <a:spcPct val="160000"/>
              </a:lnSpc>
              <a:spcAft>
                <a:spcPct val="5000"/>
              </a:spcAft>
              <a:defRPr/>
            </a:pPr>
            <a:r>
              <a:rPr lang="es-MX" sz="2400" b="1" dirty="0" smtClean="0">
                <a:latin typeface="Century Gothic" pitchFamily="34" charset="0"/>
                <a:cs typeface="Times New Roman" pitchFamily="18" charset="0"/>
              </a:rPr>
              <a:t>La </a:t>
            </a:r>
            <a:r>
              <a:rPr lang="es-MX" sz="2400" b="1" dirty="0">
                <a:latin typeface="Century Gothic" pitchFamily="34" charset="0"/>
                <a:cs typeface="Times New Roman" pitchFamily="18" charset="0"/>
              </a:rPr>
              <a:t>espiritualidad conyugal y </a:t>
            </a:r>
            <a:r>
              <a:rPr lang="es-MX" sz="2400" b="1" dirty="0" smtClean="0">
                <a:latin typeface="Century Gothic" pitchFamily="34" charset="0"/>
                <a:cs typeface="Times New Roman" pitchFamily="18" charset="0"/>
              </a:rPr>
              <a:t> familiar, como camino de santificación.</a:t>
            </a:r>
            <a:endParaRPr lang="es-MX" sz="2400" b="1" dirty="0">
              <a:latin typeface="Century Gothic" pitchFamily="34" charset="0"/>
              <a:cs typeface="Times New Roman" pitchFamily="18" charset="0"/>
            </a:endParaRPr>
          </a:p>
          <a:p>
            <a:pPr algn="r" eaLnBrk="0" hangingPunct="0">
              <a:lnSpc>
                <a:spcPct val="160000"/>
              </a:lnSpc>
              <a:spcAft>
                <a:spcPct val="5000"/>
              </a:spcAft>
              <a:defRPr/>
            </a:pPr>
            <a:r>
              <a:rPr lang="es-MX" sz="2400" b="1" dirty="0">
                <a:solidFill>
                  <a:srgbClr val="BD582C">
                    <a:lumMod val="50000"/>
                  </a:srgbClr>
                </a:solidFill>
                <a:latin typeface="Century Gothic" pitchFamily="34" charset="0"/>
                <a:cs typeface="Times New Roman" pitchFamily="18" charset="0"/>
              </a:rPr>
              <a:t> </a:t>
            </a:r>
            <a:r>
              <a:rPr lang="es-MX" sz="2400" i="1" dirty="0">
                <a:cs typeface="Calibri" pitchFamily="34" charset="0"/>
              </a:rPr>
              <a:t>(carta de identidad).</a:t>
            </a:r>
            <a:r>
              <a:rPr lang="es-ES" sz="2400" i="1" dirty="0">
                <a:cs typeface="Calibri" pitchFamily="34" charset="0"/>
              </a:rPr>
              <a:t> </a:t>
            </a:r>
          </a:p>
        </p:txBody>
      </p:sp>
      <p:pic>
        <p:nvPicPr>
          <p:cNvPr id="6" name="Picture 2" descr="http://4.bp.blogspot.com/_Wbw13HlmT1A/TBGR6cSzl4I/AAAAAAAAAxs/0McSLn_Anlk/s1600/vuela+paloma.jpg"/>
          <p:cNvPicPr>
            <a:picLocks noChangeAspect="1" noChangeArrowheads="1"/>
          </p:cNvPicPr>
          <p:nvPr/>
        </p:nvPicPr>
        <p:blipFill>
          <a:blip r:embed="rId3">
            <a:lum contras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128" y="1944688"/>
            <a:ext cx="3421063" cy="344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6948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Rectángulo"/>
          <p:cNvSpPr/>
          <p:nvPr/>
        </p:nvSpPr>
        <p:spPr>
          <a:xfrm>
            <a:off x="272955" y="1091821"/>
            <a:ext cx="10699845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ct val="5000"/>
              </a:spcAft>
            </a:pPr>
            <a:r>
              <a:rPr lang="es-MX" altLang="es-MX" sz="2000" b="1" dirty="0">
                <a:solidFill>
                  <a:srgbClr val="FF0000"/>
                </a:solidFill>
                <a:cs typeface="Times New Roman" pitchFamily="18" charset="0"/>
              </a:rPr>
              <a:t>Objetivo General: </a:t>
            </a:r>
            <a:r>
              <a:rPr lang="es-MX" altLang="es-MX" sz="2000" b="1" dirty="0" smtClean="0">
                <a:solidFill>
                  <a:srgbClr val="FF0000"/>
                </a:solidFill>
                <a:cs typeface="Times New Roman" pitchFamily="18" charset="0"/>
              </a:rPr>
              <a:t>   Establece </a:t>
            </a:r>
            <a:r>
              <a:rPr lang="es-MX" altLang="es-MX" sz="2000" b="1" dirty="0">
                <a:solidFill>
                  <a:srgbClr val="FF0000"/>
                </a:solidFill>
                <a:cs typeface="Times New Roman" pitchFamily="18" charset="0"/>
              </a:rPr>
              <a:t>de manera específica lo que debe hacerse para convertir en realidad </a:t>
            </a:r>
            <a:endParaRPr lang="es-MX" altLang="es-MX" sz="2000" b="1" dirty="0" smtClean="0">
              <a:solidFill>
                <a:srgbClr val="FF0000"/>
              </a:solidFill>
              <a:cs typeface="Times New Roman" pitchFamily="18" charset="0"/>
            </a:endParaRPr>
          </a:p>
          <a:p>
            <a:pPr>
              <a:spcAft>
                <a:spcPct val="5000"/>
              </a:spcAft>
            </a:pPr>
            <a:r>
              <a:rPr lang="es-MX" altLang="es-MX" sz="2000" b="1" dirty="0">
                <a:solidFill>
                  <a:srgbClr val="FF0000"/>
                </a:solidFill>
                <a:cs typeface="Times New Roman" pitchFamily="18" charset="0"/>
              </a:rPr>
              <a:t> </a:t>
            </a:r>
            <a:r>
              <a:rPr lang="es-MX" altLang="es-MX" sz="2000" b="1" dirty="0" smtClean="0">
                <a:solidFill>
                  <a:srgbClr val="FF0000"/>
                </a:solidFill>
                <a:cs typeface="Times New Roman" pitchFamily="18" charset="0"/>
              </a:rPr>
              <a:t>                                    la </a:t>
            </a:r>
            <a:r>
              <a:rPr lang="es-MX" altLang="es-MX" sz="2000" b="1" dirty="0">
                <a:solidFill>
                  <a:srgbClr val="FF0000"/>
                </a:solidFill>
                <a:cs typeface="Times New Roman" pitchFamily="18" charset="0"/>
              </a:rPr>
              <a:t>Misión y materializar la Visión.</a:t>
            </a:r>
            <a:r>
              <a:rPr lang="es-ES" altLang="es-MX" sz="2000" b="1" dirty="0">
                <a:solidFill>
                  <a:srgbClr val="FF0000"/>
                </a:solidFill>
                <a:cs typeface="Times New Roman" pitchFamily="18" charset="0"/>
              </a:rPr>
              <a:t> </a:t>
            </a:r>
          </a:p>
        </p:txBody>
      </p:sp>
      <p:sp>
        <p:nvSpPr>
          <p:cNvPr id="5" name="2 Rectángulo"/>
          <p:cNvSpPr/>
          <p:nvPr/>
        </p:nvSpPr>
        <p:spPr>
          <a:xfrm>
            <a:off x="983432" y="2215848"/>
            <a:ext cx="6096000" cy="2759730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 eaLnBrk="0" hangingPunct="0">
              <a:lnSpc>
                <a:spcPts val="2600"/>
              </a:lnSpc>
              <a:defRPr/>
            </a:pPr>
            <a:r>
              <a:rPr lang="es-MX" sz="2000" b="1" i="1" dirty="0">
                <a:solidFill>
                  <a:srgbClr val="FF0000"/>
                </a:solidFill>
                <a:latin typeface="Century Gothic" pitchFamily="34" charset="0"/>
                <a:cs typeface="Times New Roman" pitchFamily="18" charset="0"/>
              </a:rPr>
              <a:t>El Objetivo General del MFC, es</a:t>
            </a:r>
            <a:r>
              <a:rPr lang="es-MX" sz="2000" b="1" dirty="0">
                <a:solidFill>
                  <a:srgbClr val="FF0000"/>
                </a:solidFill>
                <a:latin typeface="Century Gothic" pitchFamily="34" charset="0"/>
                <a:cs typeface="Times New Roman" pitchFamily="18" charset="0"/>
              </a:rPr>
              <a:t>: </a:t>
            </a:r>
            <a:r>
              <a:rPr lang="es-MX" sz="2000" b="1" dirty="0">
                <a:latin typeface="Century Gothic" pitchFamily="34" charset="0"/>
                <a:cs typeface="Times New Roman" pitchFamily="18" charset="0"/>
              </a:rPr>
              <a:t>Promover los valores humanos y cristianos de la familia en la comunidad, para que la familia sea formadora de personas, educadora en la fe, defensora de la vida </a:t>
            </a:r>
          </a:p>
          <a:p>
            <a:pPr algn="r" eaLnBrk="0" hangingPunct="0">
              <a:lnSpc>
                <a:spcPts val="2600"/>
              </a:lnSpc>
              <a:defRPr/>
            </a:pPr>
            <a:r>
              <a:rPr lang="es-MX" sz="2000" b="1" dirty="0">
                <a:latin typeface="Century Gothic" pitchFamily="34" charset="0"/>
                <a:cs typeface="Times New Roman" pitchFamily="18" charset="0"/>
              </a:rPr>
              <a:t>y por lo tanto, comprometida activamente en el desarrollo integral de la comunidad a través de sus miembros</a:t>
            </a:r>
            <a:r>
              <a:rPr lang="es-MX" sz="2000" b="1" dirty="0">
                <a:solidFill>
                  <a:srgbClr val="E48312">
                    <a:lumMod val="50000"/>
                  </a:srgbClr>
                </a:solidFill>
                <a:latin typeface="Century Gothic" pitchFamily="34" charset="0"/>
                <a:cs typeface="Times New Roman" pitchFamily="18" charset="0"/>
              </a:rPr>
              <a:t>.</a:t>
            </a:r>
            <a:r>
              <a:rPr lang="es-ES" sz="2000" b="1" dirty="0">
                <a:solidFill>
                  <a:srgbClr val="E48312">
                    <a:lumMod val="50000"/>
                  </a:srgbClr>
                </a:solidFill>
                <a:latin typeface="Century Gothic" pitchFamily="34" charset="0"/>
                <a:cs typeface="Times New Roman" pitchFamily="18" charset="0"/>
              </a:rPr>
              <a:t> </a:t>
            </a:r>
          </a:p>
        </p:txBody>
      </p:sp>
      <p:pic>
        <p:nvPicPr>
          <p:cNvPr id="6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4" t="3999" r="48958" b="191"/>
          <a:stretch>
            <a:fillRect/>
          </a:stretch>
        </p:blipFill>
        <p:spPr bwMode="auto">
          <a:xfrm>
            <a:off x="7680176" y="1926457"/>
            <a:ext cx="3528392" cy="35300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1642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1 CuadroTexto"/>
          <p:cNvSpPr txBox="1"/>
          <p:nvPr/>
        </p:nvSpPr>
        <p:spPr>
          <a:xfrm>
            <a:off x="407368" y="1132764"/>
            <a:ext cx="109452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Objetivo   del  SER  y  QUEHACER  de  los  ASISTENTES  ECLESIALES  del  MOVIMIENTO  FAMILIAR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                  CRISTIANO.</a:t>
            </a:r>
          </a:p>
        </p:txBody>
      </p:sp>
      <p:sp>
        <p:nvSpPr>
          <p:cNvPr id="5" name="2 CuadroTexto"/>
          <p:cNvSpPr txBox="1"/>
          <p:nvPr/>
        </p:nvSpPr>
        <p:spPr>
          <a:xfrm>
            <a:off x="1263021" y="2420888"/>
            <a:ext cx="561662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Preservar vigentes los valores humano-cristianos</a:t>
            </a:r>
            <a:r>
              <a:rPr kumimoji="0" lang="es-MX" sz="24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  </a:t>
            </a:r>
            <a:r>
              <a:rPr kumimoji="0" lang="es-MX" sz="24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de la Familia, estimulándolos en la unidad con Cristo y con la Iglesia, que sean promotores del Evangelio en su comunidad, de acuerdo al objetivo del MFC, creando vínculos de amistad, confianza y respeto entre todos los miembros del MFC</a:t>
            </a:r>
            <a:r>
              <a:rPr kumimoji="0" lang="es-MX" sz="20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  <p:pic>
        <p:nvPicPr>
          <p:cNvPr id="6" name="Picture 2" descr="C:\Users\MFC002\Pictures\2014-06-20 apostolsanpablo\apostolsanpablo 03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80176" y="2567067"/>
            <a:ext cx="3672408" cy="2754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6313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sp>
        <p:nvSpPr>
          <p:cNvPr id="4" name="Rectángulo redondeado 3"/>
          <p:cNvSpPr/>
          <p:nvPr/>
        </p:nvSpPr>
        <p:spPr>
          <a:xfrm>
            <a:off x="4739831" y="1184090"/>
            <a:ext cx="2703445" cy="887896"/>
          </a:xfrm>
          <a:prstGeom prst="roundRect">
            <a:avLst/>
          </a:prstGeom>
          <a:solidFill>
            <a:srgbClr val="E48312"/>
          </a:solidFill>
          <a:ln w="15875" cap="flat" cmpd="sng" algn="ctr">
            <a:solidFill>
              <a:srgbClr val="E4831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IMPORTANCIA</a:t>
            </a:r>
          </a:p>
        </p:txBody>
      </p:sp>
      <p:sp>
        <p:nvSpPr>
          <p:cNvPr id="5" name="Rectángulo redondeado 4"/>
          <p:cNvSpPr/>
          <p:nvPr/>
        </p:nvSpPr>
        <p:spPr>
          <a:xfrm>
            <a:off x="4835246" y="2440705"/>
            <a:ext cx="2608030" cy="795130"/>
          </a:xfrm>
          <a:prstGeom prst="roundRect">
            <a:avLst/>
          </a:prstGeom>
          <a:solidFill>
            <a:srgbClr val="E48312"/>
          </a:solidFill>
          <a:ln w="15875" cap="flat" cmpd="sng" algn="ctr">
            <a:solidFill>
              <a:srgbClr val="E4831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FUNCIONES</a:t>
            </a:r>
            <a:endParaRPr kumimoji="0" lang="es-MX" sz="1800" b="1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Rectángulo redondeado 5"/>
          <p:cNvSpPr/>
          <p:nvPr/>
        </p:nvSpPr>
        <p:spPr>
          <a:xfrm>
            <a:off x="4831739" y="3722576"/>
            <a:ext cx="2745352" cy="812502"/>
          </a:xfrm>
          <a:prstGeom prst="roundRect">
            <a:avLst/>
          </a:prstGeom>
          <a:solidFill>
            <a:srgbClr val="E48312"/>
          </a:solidFill>
          <a:ln w="15875" cap="flat" cmpd="sng" algn="ctr">
            <a:solidFill>
              <a:srgbClr val="E48312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ACTIVIDADES</a:t>
            </a:r>
          </a:p>
        </p:txBody>
      </p:sp>
      <p:sp>
        <p:nvSpPr>
          <p:cNvPr id="7" name="Flecha derecha 6"/>
          <p:cNvSpPr/>
          <p:nvPr/>
        </p:nvSpPr>
        <p:spPr>
          <a:xfrm flipH="1">
            <a:off x="7685901" y="1284906"/>
            <a:ext cx="1738185" cy="686264"/>
          </a:xfrm>
          <a:prstGeom prst="rightArrow">
            <a:avLst/>
          </a:prstGeom>
          <a:solidFill>
            <a:srgbClr val="C00000"/>
          </a:solidFill>
          <a:ln w="15875" cap="flat" cmpd="sng" algn="ctr">
            <a:solidFill>
              <a:srgbClr val="865640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8" name="Conector recto 7"/>
          <p:cNvCxnSpPr/>
          <p:nvPr/>
        </p:nvCxnSpPr>
        <p:spPr>
          <a:xfrm>
            <a:off x="4037019" y="1668321"/>
            <a:ext cx="742120" cy="0"/>
          </a:xfrm>
          <a:prstGeom prst="line">
            <a:avLst/>
          </a:prstGeom>
          <a:noFill/>
          <a:ln w="25400" cap="flat" cmpd="sng" algn="ctr">
            <a:solidFill>
              <a:srgbClr val="BD582C"/>
            </a:solidFill>
            <a:prstDash val="solid"/>
          </a:ln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p:spPr>
      </p:cxnSp>
      <p:cxnSp>
        <p:nvCxnSpPr>
          <p:cNvPr id="9" name="Conector recto 8"/>
          <p:cNvCxnSpPr/>
          <p:nvPr/>
        </p:nvCxnSpPr>
        <p:spPr>
          <a:xfrm>
            <a:off x="4028025" y="2834486"/>
            <a:ext cx="751114" cy="11552"/>
          </a:xfrm>
          <a:prstGeom prst="line">
            <a:avLst/>
          </a:prstGeom>
          <a:noFill/>
          <a:ln w="25400" cap="flat" cmpd="sng" algn="ctr">
            <a:solidFill>
              <a:srgbClr val="BD582C"/>
            </a:solidFill>
            <a:prstDash val="solid"/>
          </a:ln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p:spPr>
      </p:cxnSp>
      <p:cxnSp>
        <p:nvCxnSpPr>
          <p:cNvPr id="10" name="Conector recto 9"/>
          <p:cNvCxnSpPr/>
          <p:nvPr/>
        </p:nvCxnSpPr>
        <p:spPr>
          <a:xfrm>
            <a:off x="4042086" y="4170823"/>
            <a:ext cx="830908" cy="4162"/>
          </a:xfrm>
          <a:prstGeom prst="line">
            <a:avLst/>
          </a:prstGeom>
          <a:noFill/>
          <a:ln w="25400" cap="flat" cmpd="sng" algn="ctr">
            <a:solidFill>
              <a:srgbClr val="BD582C"/>
            </a:solidFill>
            <a:prstDash val="solid"/>
          </a:ln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p:spPr>
      </p:cxnSp>
      <p:cxnSp>
        <p:nvCxnSpPr>
          <p:cNvPr id="11" name="Conector recto 10"/>
          <p:cNvCxnSpPr/>
          <p:nvPr/>
        </p:nvCxnSpPr>
        <p:spPr>
          <a:xfrm>
            <a:off x="4030392" y="1668321"/>
            <a:ext cx="6627" cy="3712938"/>
          </a:xfrm>
          <a:prstGeom prst="line">
            <a:avLst/>
          </a:prstGeom>
          <a:noFill/>
          <a:ln w="25400" cap="flat" cmpd="sng" algn="ctr">
            <a:solidFill>
              <a:srgbClr val="BD582C"/>
            </a:solidFill>
            <a:prstDash val="solid"/>
          </a:ln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p:spPr>
      </p:cxnSp>
      <p:sp>
        <p:nvSpPr>
          <p:cNvPr id="12" name="Rectángulo redondeado 11"/>
          <p:cNvSpPr/>
          <p:nvPr/>
        </p:nvSpPr>
        <p:spPr>
          <a:xfrm>
            <a:off x="1409106" y="2846038"/>
            <a:ext cx="2100964" cy="1160865"/>
          </a:xfrm>
          <a:prstGeom prst="roundRect">
            <a:avLst/>
          </a:prstGeom>
          <a:solidFill>
            <a:srgbClr val="94A088"/>
          </a:solidFill>
          <a:ln w="15875" cap="flat" cmpd="sng" algn="ctr">
            <a:solidFill>
              <a:srgbClr val="94A088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ASISTENTE ECLESIAL</a:t>
            </a:r>
            <a:r>
              <a:rPr kumimoji="0" lang="es-MX" sz="36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flipV="1">
            <a:off x="3511253" y="3403612"/>
            <a:ext cx="525766" cy="45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70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18866" y="1134731"/>
            <a:ext cx="1992573" cy="1328382"/>
          </a:xfrm>
          <a:prstGeom prst="rect">
            <a:avLst/>
          </a:prstGeom>
        </p:spPr>
      </p:pic>
      <p:sp>
        <p:nvSpPr>
          <p:cNvPr id="5" name="5 CuadroTexto"/>
          <p:cNvSpPr txBox="1"/>
          <p:nvPr/>
        </p:nvSpPr>
        <p:spPr>
          <a:xfrm>
            <a:off x="4255008" y="2036064"/>
            <a:ext cx="4614533" cy="32008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990033"/>
                </a:solidFill>
                <a:effectLst/>
                <a:uLnTx/>
                <a:uFillTx/>
              </a:rPr>
              <a:t>         LECTURA BIBLICA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2800" b="1" i="0" u="none" strike="noStrike" kern="0" cap="none" spc="0" normalizeH="0" baseline="0" noProof="0" dirty="0" smtClean="0">
                <a:ln>
                  <a:noFill/>
                </a:ln>
                <a:solidFill>
                  <a:srgbClr val="990033"/>
                </a:solidFill>
                <a:effectLst/>
                <a:uLnTx/>
                <a:uFillTx/>
              </a:rPr>
              <a:t>              Juan 10, 27-30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2800" b="1" i="0" u="none" strike="noStrike" kern="0" cap="none" spc="0" normalizeH="0" baseline="0" noProof="0" dirty="0" smtClean="0">
              <a:ln>
                <a:noFill/>
              </a:ln>
              <a:solidFill>
                <a:srgbClr val="990033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</a:rPr>
              <a:t>¿Que significa dar la vida?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3200" b="1" i="0" u="none" strike="noStrike" kern="0" cap="none" spc="0" normalizeH="0" baseline="0" noProof="0" dirty="0" smtClean="0">
              <a:ln>
                <a:noFill/>
              </a:ln>
              <a:solidFill>
                <a:srgbClr val="990033"/>
              </a:solidFill>
              <a:effectLst/>
              <a:uLnTx/>
              <a:uFillTx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3200" b="1" i="0" u="none" strike="noStrike" kern="0" cap="none" spc="0" normalizeH="0" baseline="0" noProof="0" dirty="0" smtClean="0">
                <a:ln>
                  <a:noFill/>
                </a:ln>
                <a:solidFill>
                  <a:srgbClr val="000000">
                    <a:lumMod val="95000"/>
                    <a:lumOff val="5000"/>
                  </a:srgbClr>
                </a:solidFill>
                <a:effectLst/>
                <a:uLnTx/>
                <a:uFillTx/>
              </a:rPr>
              <a:t>     REFLEXION PERSONAL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6665856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</TotalTime>
  <Words>2468</Words>
  <Application>Microsoft Office PowerPoint</Application>
  <PresentationFormat>Panorámica</PresentationFormat>
  <Paragraphs>254</Paragraphs>
  <Slides>31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8" baseType="lpstr">
      <vt:lpstr>Arial</vt:lpstr>
      <vt:lpstr>Arial Black</vt:lpstr>
      <vt:lpstr>Calibri</vt:lpstr>
      <vt:lpstr>Calibri Light</vt:lpstr>
      <vt:lpstr>Century Gothic</vt:lpstr>
      <vt:lpstr>Times New Roman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</dc:title>
  <dc:creator>usuariolap</dc:creator>
  <cp:lastModifiedBy>usuariolap</cp:lastModifiedBy>
  <cp:revision>16</cp:revision>
  <dcterms:modified xsi:type="dcterms:W3CDTF">2019-09-15T05:15:19Z</dcterms:modified>
</cp:coreProperties>
</file>